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97" r:id="rId3"/>
    <p:sldId id="298" r:id="rId4"/>
    <p:sldId id="299" r:id="rId5"/>
    <p:sldId id="300" r:id="rId6"/>
    <p:sldId id="301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269" r:id="rId17"/>
  </p:sldIdLst>
  <p:sldSz cx="9144000" cy="6858000" type="screen4x3"/>
  <p:notesSz cx="6794500" cy="9931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 z motywem 2 — Ak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>
        <p:scale>
          <a:sx n="90" d="100"/>
          <a:sy n="90" d="100"/>
        </p:scale>
        <p:origin x="-13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E00CF-5560-4451-87B3-482FFE06C288}" type="datetimeFigureOut">
              <a:rPr lang="pl-PL" smtClean="0"/>
              <a:pPr/>
              <a:t>2013-08-13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D3097-1E1E-4082-8621-8D6059AA332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09736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499B5-F8DF-49D2-AE94-2B2E4FE82F6F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AA722-B42F-4BE0-A469-AF2EB0F9042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CD468-E76F-4D1F-84D3-56E21119F740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7BDF-6FAE-4CA3-8C42-1F82FF313E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FE42D-F47C-48CE-BEA8-D353ADECE949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AC7C8-860A-428A-BDDD-659017C7A2F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6E93-95CC-443E-A10E-2631719E99F3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87A02-526C-4985-8728-98FDDC14CD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694BB-47FD-4618-99A6-1CC07F467448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EE9CD-F4AE-4803-99D9-5CC83B68CA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46C01-47B3-4D6F-8F42-E5364428A78D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1916C-81A4-4E84-921F-673EF0507A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F1BCE-BDAF-4F7F-AA74-856E22725FE4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1DD50-99EE-4882-BD3E-6BDF21C978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05CE0-1031-493E-BE0F-2760ED2B5827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12499-1D75-405B-91CE-833FC06DD4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7AE07-2577-44C7-A389-601F92E45236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4C461-8A0F-4558-B918-81D8761C21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CD25-7935-41B0-80DC-00746763C263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808AA-B16E-42D3-9AEE-FF718C68D2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23516-3C5B-4FE9-8C43-B2F9ADC9FD06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5FE70-FF08-487E-BF99-80ECDD8699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6" descr="slajdPOKL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9050" y="0"/>
            <a:ext cx="91821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8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C17BE1-10F6-40DE-AC21-57F536CCD6FB}" type="datetimeFigureOut">
              <a:rPr lang="pl-PL"/>
              <a:pPr>
                <a:defRPr/>
              </a:pPr>
              <a:t>2013-08-13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5E06E1-35ED-418A-AD04-402B94838C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az 3" descr="slajdPOK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950" y="-66675"/>
            <a:ext cx="9271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ytuł 1"/>
          <p:cNvSpPr>
            <a:spLocks noGrp="1"/>
          </p:cNvSpPr>
          <p:nvPr>
            <p:ph type="ctrTitle"/>
          </p:nvPr>
        </p:nvSpPr>
        <p:spPr>
          <a:xfrm>
            <a:off x="0" y="1500174"/>
            <a:ext cx="5715008" cy="2428892"/>
          </a:xfrm>
        </p:spPr>
        <p:txBody>
          <a:bodyPr/>
          <a:lstStyle/>
          <a:p>
            <a:pPr algn="l" eaLnBrk="1" hangingPunct="1">
              <a:spcBef>
                <a:spcPts val="2400"/>
              </a:spcBef>
            </a:pP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Program Operacyjny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Kapitał Ludzki</a:t>
            </a:r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Priorytet IV</a:t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Szkolnictwo Wyższe i Nauka</a:t>
            </a:r>
            <a:endParaRPr lang="pl-PL" sz="3000" b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52" name="Picture 10" descr="C:\Users\zalewska\Desktop\Fotolia_5170186_Subscription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1428736"/>
            <a:ext cx="3116263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8"/>
          <p:cNvSpPr>
            <a:spLocks noGrp="1" noChangeArrowheads="1"/>
          </p:cNvSpPr>
          <p:nvPr>
            <p:ph type="subTitle" idx="1"/>
          </p:nvPr>
        </p:nvSpPr>
        <p:spPr>
          <a:xfrm>
            <a:off x="357188" y="3886200"/>
            <a:ext cx="5286382" cy="2686889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pl-PL" sz="1100" b="1" i="1" dirty="0"/>
          </a:p>
          <a:p>
            <a:pPr algn="l" eaLnBrk="1" hangingPunct="1">
              <a:defRPr/>
            </a:pPr>
            <a:endParaRPr lang="pl-PL" sz="1800" b="1" dirty="0" smtClean="0">
              <a:solidFill>
                <a:srgbClr val="422100"/>
              </a:solidFill>
            </a:endParaRPr>
          </a:p>
          <a:p>
            <a:pPr algn="l" eaLnBrk="1" hangingPunct="1">
              <a:defRPr/>
            </a:pPr>
            <a:r>
              <a:rPr lang="pl-PL" sz="1800" b="1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Dział Rozwoju Kadry Naukowej</a:t>
            </a:r>
            <a:endParaRPr lang="pl-PL" sz="1800" b="1" dirty="0">
              <a:solidFill>
                <a:srgbClr val="4221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defRPr/>
            </a:pPr>
            <a:r>
              <a:rPr lang="pl-PL" sz="1800" b="1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Narodowe Centrum Badań i Rozwoju</a:t>
            </a:r>
          </a:p>
          <a:p>
            <a:pPr algn="l" eaLnBrk="1" hangingPunct="1">
              <a:defRPr/>
            </a:pPr>
            <a:r>
              <a:rPr lang="pl-PL" sz="1800" b="1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Instytucja </a:t>
            </a:r>
            <a:r>
              <a:rPr lang="pl-PL" sz="1800" b="1" dirty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Pośrednicząca dla Priorytetu IV PO </a:t>
            </a:r>
            <a:r>
              <a:rPr lang="pl-PL" sz="1800" b="1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</a:p>
          <a:p>
            <a:pPr algn="l" eaLnBrk="1" hangingPunct="1">
              <a:defRPr/>
            </a:pPr>
            <a:endParaRPr lang="pl-PL" sz="1800" b="1" dirty="0">
              <a:solidFill>
                <a:srgbClr val="4221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pl-PL" sz="1600" b="1" i="1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Warszawa,  31 lipca 2013 r.</a:t>
            </a:r>
            <a:r>
              <a:rPr lang="pl-PL" sz="1800" b="1" dirty="0">
                <a:solidFill>
                  <a:srgbClr val="422100"/>
                </a:solidFill>
              </a:rPr>
              <a:t/>
            </a:r>
            <a:br>
              <a:rPr lang="pl-PL" sz="1800" b="1" dirty="0">
                <a:solidFill>
                  <a:srgbClr val="422100"/>
                </a:solidFill>
              </a:rPr>
            </a:br>
            <a:r>
              <a:rPr lang="pl-PL" sz="1400" b="1" dirty="0">
                <a:solidFill>
                  <a:srgbClr val="422100"/>
                </a:solidFill>
              </a:rPr>
              <a:t/>
            </a:r>
            <a:br>
              <a:rPr lang="pl-PL" sz="1400" b="1" dirty="0">
                <a:solidFill>
                  <a:srgbClr val="422100"/>
                </a:solidFill>
              </a:rPr>
            </a:br>
            <a:endParaRPr lang="pl-PL" sz="1400" b="1" dirty="0">
              <a:solidFill>
                <a:srgbClr val="4221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KRYTERIA  DOSTĘPU: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19256" cy="4209331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sz="2000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opracowywanie </a:t>
            </a:r>
            <a:r>
              <a:rPr lang="pl-PL" sz="20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programów i materiałów dydaktycznych oraz wdrożenie programów kształcenia z wykorzystaniem metod i technik kształcenia na odległość (studia stacjonarne, studia podyplomowe, kursy</a:t>
            </a:r>
            <a:r>
              <a:rPr lang="pl-PL" sz="2000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endParaRPr lang="pl-PL" sz="2000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sz="28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współpraca uczelni z pracodawcami w zakresie wzmocnienia praktycznych elementów kształcenia (staże i praktyki studenckie) oraz zwiększania zaangażowania pracodawców w realizację programów kształcenia </a:t>
            </a:r>
            <a:r>
              <a:rPr lang="pl-PL" sz="2800" b="1" i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(element obligatoryjny</a:t>
            </a:r>
            <a:r>
              <a:rPr lang="pl-PL" sz="28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pl-PL" sz="2800" b="1" i="1" u="sng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6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KRYTERIA  STRATEGICZNE: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19256" cy="4209331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Szczegółowe kryteria strategiczne dotyczą preferowania pewnych typów projektów,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 praktyce oznacza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przyznanie spełniającym je wnioskom premii punktowej w trakcie oceny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merytorycznej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ctr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ramach przedmiotowego konkursu stosowane będą następujące szczegółowe kryteria strategiczne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endParaRPr lang="pl-PL" sz="10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Projekty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 które są realizowane </a:t>
            </a:r>
            <a:r>
              <a:rPr lang="pl-PL" sz="2000" u="sng" dirty="0">
                <a:latin typeface="Times New Roman" pitchFamily="18" charset="0"/>
                <a:cs typeface="Times New Roman" pitchFamily="18" charset="0"/>
              </a:rPr>
              <a:t>komplementarnie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ze wsparciem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 marL="0" lv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 o charakterze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„twardym” – m.in. Priorytet XIII PO Infrastruktura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i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Środowisko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Infrastruktura szkolnictwa wyższego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oraz Regionalne 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Programy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Operacyjne lub są realizowane jako kontynuacja/uzupełnienie 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działań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 ramach SPO RZL (Priorytet II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Rozwój społeczeństwa opartego </a:t>
            </a:r>
            <a:endParaRPr lang="pl-PL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      na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wiedzy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– Działania 2.1, 2.2, 2.3). – waga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5 pkt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., </a:t>
            </a:r>
          </a:p>
          <a:p>
            <a:pPr marL="0" lvl="0" indent="0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866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KRYTERIA  STRATEGICZNE: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19256" cy="4464496"/>
          </a:xfrm>
        </p:spPr>
        <p:txBody>
          <a:bodyPr/>
          <a:lstStyle/>
          <a:p>
            <a:pPr marL="0" lv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Projekty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przewidujące realizację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w języku angielskim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całości programu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kierunków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studiów stacjonarnych i/lub stacjonarnych studiów 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doktoranckich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i/lub programów skierowanych do osób spoza społeczności 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akademickiej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. – waga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8 pkt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.,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 startAt="3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Projekty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przewidujące przygotowanie, otwarcie i realizację 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     interdyscyplinarnych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stacjonarnych studiów doktoranckich. 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–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waga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12 pkt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pl-PL" sz="1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Ocena wniosku na podstawie szczegółowych kryteriów strategicznych ma postać „0-1” tzn. </a:t>
            </a:r>
            <a:r>
              <a:rPr lang="pl-PL" sz="1800" i="1" dirty="0">
                <a:latin typeface="Times New Roman" pitchFamily="18" charset="0"/>
                <a:cs typeface="Times New Roman" pitchFamily="18" charset="0"/>
              </a:rPr>
              <a:t>„spełnia – nie spełnia”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. Wnioski spełniające dane kryterium otrzymują wskazaną liczbę punktów, niespełniające – 0 punktów. </a:t>
            </a:r>
          </a:p>
          <a:p>
            <a:pPr marL="0" indent="0" algn="ctr">
              <a:buNone/>
            </a:pPr>
            <a:r>
              <a:rPr lang="pl-PL" sz="1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 spełnienie wszystkich kryteriów strategicznych </a:t>
            </a:r>
            <a:endParaRPr lang="pl-PL" sz="1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przedmiotowym konkursie można uzyskać łącznie 25 punktów</a:t>
            </a:r>
            <a:r>
              <a:rPr lang="pl-PL" sz="1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l-PL" sz="1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315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/>
          <a:lstStyle/>
          <a:p>
            <a:pPr marL="0" lvl="0" indent="0" algn="ctr">
              <a:buNone/>
            </a:pPr>
            <a:r>
              <a:rPr lang="pl-PL" sz="2000" b="1" cap="all" dirty="0" smtClean="0">
                <a:latin typeface="Times New Roman" pitchFamily="18" charset="0"/>
                <a:cs typeface="Times New Roman" pitchFamily="18" charset="0"/>
              </a:rPr>
              <a:t>Modele </a:t>
            </a:r>
            <a:r>
              <a:rPr lang="pl-PL" sz="2000" b="1" cap="all" dirty="0">
                <a:latin typeface="Times New Roman" pitchFamily="18" charset="0"/>
                <a:cs typeface="Times New Roman" pitchFamily="18" charset="0"/>
              </a:rPr>
              <a:t>współpracy </a:t>
            </a:r>
            <a:r>
              <a:rPr lang="pl-PL" sz="2000" b="1" cap="all" dirty="0" err="1" smtClean="0">
                <a:latin typeface="Times New Roman" pitchFamily="18" charset="0"/>
                <a:cs typeface="Times New Roman" pitchFamily="18" charset="0"/>
              </a:rPr>
              <a:t>ponadnaroDowej</a:t>
            </a:r>
            <a:endParaRPr lang="pl-PL" sz="2000" b="1" cap="all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W ramach projektów współpracy ponadnarodowej przewidzianych do realizacji w niniejszym konkursie możliwe jest zastosowanie niżej wymienionych modeli współpracy ponadnarodowej. Projektodawca może korzystać z kilku modeli równocześnie dostosowując je do wymagań projektowych lub wykorzystując je naprzemiennie w zależności od rodzaju prowadzonych działań oraz etapu ich realizacji:</a:t>
            </a:r>
          </a:p>
          <a:p>
            <a:pPr marL="0" indent="0">
              <a:buNone/>
            </a:pP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Model 1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i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Wymiana informacji i doświadczeń</a:t>
            </a:r>
            <a:r>
              <a:rPr lang="pl-PL" sz="1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l-PL" sz="18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i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Równoległe wypracowywanie nowatorskich </a:t>
            </a:r>
            <a:r>
              <a:rPr lang="pl-PL" sz="1800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rozwiązań</a:t>
            </a:r>
            <a:endParaRPr lang="pl-PL" sz="1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Model 3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i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Import, eksport i adaptacja nowych rozwiązań do własnej sytuacji</a:t>
            </a:r>
            <a:r>
              <a:rPr lang="pl-PL" sz="1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l-PL" sz="18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i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Wspólne tworzenie produktu lub systemu</a:t>
            </a:r>
            <a:r>
              <a:rPr lang="pl-PL" sz="1800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pl-PL" sz="1800" i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podział zadań związanych </a:t>
            </a:r>
            <a:r>
              <a:rPr lang="pl-PL" sz="1800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 marL="0" indent="0">
              <a:buNone/>
            </a:pPr>
            <a:r>
              <a:rPr lang="pl-PL" sz="1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pl-PL" sz="1800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pl-PL" sz="1800" i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osiąganiem wspólnego celu</a:t>
            </a:r>
            <a:r>
              <a:rPr lang="pl-PL" sz="1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Model 5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800" i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Wymiana kluczowych osób realizujących projekt lub uczestniczących </a:t>
            </a:r>
            <a:endParaRPr lang="pl-PL" sz="1800" i="1" u="sng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1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pl-PL" sz="1800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 projekcie</a:t>
            </a:r>
          </a:p>
          <a:p>
            <a:pPr marL="0" indent="0">
              <a:buNone/>
            </a:pPr>
            <a:endParaRPr lang="pl-PL" sz="700" i="1" u="sng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Wskazane </a:t>
            </a: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powyżej modele współpracy ponadnarodowej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są </a:t>
            </a: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jedynie propozycją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pl-PL" sz="1600" b="1" dirty="0" smtClean="0">
                <a:latin typeface="Times New Roman" pitchFamily="18" charset="0"/>
                <a:cs typeface="Times New Roman" pitchFamily="18" charset="0"/>
              </a:rPr>
              <a:t>nie </a:t>
            </a:r>
            <a:r>
              <a:rPr lang="pl-PL" sz="1600" b="1" dirty="0">
                <a:latin typeface="Times New Roman" pitchFamily="18" charset="0"/>
                <a:cs typeface="Times New Roman" pitchFamily="18" charset="0"/>
              </a:rPr>
              <a:t>jest obligatoryjne.</a:t>
            </a: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17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lvl="0" indent="0" algn="ctr">
              <a:buNone/>
            </a:pPr>
            <a:r>
              <a:rPr lang="pl-PL" sz="2000" b="1" cap="all" dirty="0">
                <a:latin typeface="Times New Roman" pitchFamily="18" charset="0"/>
                <a:cs typeface="Times New Roman" pitchFamily="18" charset="0"/>
              </a:rPr>
              <a:t>Wymagane rezultaty</a:t>
            </a:r>
          </a:p>
          <a:p>
            <a:pPr>
              <a:buFont typeface="Wingdings" pitchFamily="2" charset="2"/>
              <a:buChar char="v"/>
            </a:pPr>
            <a:r>
              <a:rPr lang="pl-PL" sz="1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We wniosku należy określić, w jaki sposób mierzona będzie realizacja celów poprzez ustalenie wskaźników pomiaru celu. </a:t>
            </a:r>
            <a:endParaRPr lang="pl-PL" sz="1800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sz="1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Dla </a:t>
            </a:r>
            <a:r>
              <a:rPr lang="pl-PL" sz="1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każdego celu należy określić co najmniej jeden podstawowy i mierzalny wskaźnik, który w sposób precyzyjny umożliwi weryfikację stopnia realizacji celu głównego i celów szczegółowych. </a:t>
            </a:r>
            <a:endParaRPr lang="pl-PL" sz="18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sz="1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Wnioskodawca </a:t>
            </a:r>
            <a:r>
              <a:rPr lang="pl-PL" sz="1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może również określić większą liczbę wskaźników do celu głównego i celów szczegółowych. </a:t>
            </a:r>
            <a:endParaRPr lang="pl-PL" sz="1800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pl-PL" sz="1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Mierzalność </a:t>
            </a:r>
            <a:r>
              <a:rPr lang="pl-PL" sz="1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 realność osiągnięcia wskaźników oraz sposób ich pomiaru podlega ocenie.</a:t>
            </a:r>
          </a:p>
          <a:p>
            <a:pPr>
              <a:buFont typeface="Wingdings" pitchFamily="2" charset="2"/>
              <a:buChar char="v"/>
            </a:pPr>
            <a:r>
              <a:rPr lang="pl-PL" sz="1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Główną funkcją wskaźników jest zmierzenie, na ile cel główny i cele szczegółowe projektu zostały </a:t>
            </a:r>
            <a:r>
              <a:rPr lang="pl-PL" sz="1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zrealizowane.</a:t>
            </a:r>
          </a:p>
          <a:p>
            <a:pPr>
              <a:buFont typeface="Wingdings" pitchFamily="2" charset="2"/>
              <a:buChar char="v"/>
            </a:pPr>
            <a:r>
              <a:rPr lang="pl-PL" sz="1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Wartość </a:t>
            </a:r>
            <a:r>
              <a:rPr lang="pl-PL" sz="1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obecna i docelowa wskaźników powinny odnosić się do projektu opisywanego we wniosku o dofinansowanie i dotyczyć zakresu wsparcia projektowego.</a:t>
            </a:r>
          </a:p>
          <a:p>
            <a:pPr lvl="0" algn="ctr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17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lvl="0" indent="0">
              <a:buNone/>
            </a:pPr>
            <a:r>
              <a:rPr lang="pl-PL" sz="2000" b="1" cap="all" dirty="0" smtClean="0">
                <a:latin typeface="Times New Roman" pitchFamily="18" charset="0"/>
                <a:cs typeface="Times New Roman" pitchFamily="18" charset="0"/>
              </a:rPr>
              <a:t>Wymagania </a:t>
            </a:r>
            <a:r>
              <a:rPr lang="pl-PL" sz="2000" b="1" cap="all" dirty="0">
                <a:latin typeface="Times New Roman" pitchFamily="18" charset="0"/>
                <a:cs typeface="Times New Roman" pitchFamily="18" charset="0"/>
              </a:rPr>
              <a:t>dotyczące partnerstwa krajowego</a:t>
            </a:r>
          </a:p>
          <a:p>
            <a:pPr lvl="0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W przypadku projektów składanych w ramach PO KL nie ma ograniczeń co do typów podmiotów, z którymi można współpracować przy realizacji projektu, jednak ostatecznie </a:t>
            </a: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realizację projektu odpowiedzialny jest </a:t>
            </a: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wnioskodawca.</a:t>
            </a:r>
          </a:p>
          <a:p>
            <a:pPr lvl="0"/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Idea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partnerstwa </a:t>
            </a: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nie dopuszcza możliwości zlecania zadań pomiędzy podmiotami partnerstwa, 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w tym kierowania zapytań ofertowych do pozostałych podmiotów partnerstwa podczas udzielania zamówień publicznych w ramach projektu, a także angażowania pracowników lub współpracowników Lidera lub Partnera przez inny podmiot partnerstwa w zakresie obowiązków tych osób, które wynikają z zatrudnienia przez jeden z podmiotów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partnerstwa.</a:t>
            </a:r>
          </a:p>
          <a:p>
            <a:pPr lvl="0"/>
            <a:endParaRPr lang="pl-PL" sz="7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1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Realizacja projektów partnerskich wymaga spełnienia łącznie następujących warunków:</a:t>
            </a:r>
          </a:p>
          <a:p>
            <a:pPr>
              <a:buFont typeface="Wingdings" pitchFamily="2" charset="2"/>
              <a:buChar char="v"/>
            </a:pP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posiadania lidera partnerstwa, 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uczestnictwa </a:t>
            </a: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partnerów w realizacji projektu na każdym jego etapie, 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adekwatności </a:t>
            </a: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udziału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partnerów,</a:t>
            </a:r>
          </a:p>
          <a:p>
            <a:pPr lvl="0">
              <a:buFont typeface="Wingdings" pitchFamily="2" charset="2"/>
              <a:buChar char="v"/>
            </a:pP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awarcia pisemnej umowy lub porozumienia partnerów.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17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5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7772400" cy="1470025"/>
          </a:xfrm>
        </p:spPr>
        <p:txBody>
          <a:bodyPr/>
          <a:lstStyle/>
          <a:p>
            <a:pPr eaLnBrk="1" hangingPunct="1"/>
            <a:r>
              <a:rPr lang="pl-PL" sz="4000" b="1" dirty="0" smtClean="0">
                <a:latin typeface="Times New Roman" pitchFamily="18" charset="0"/>
                <a:cs typeface="Times New Roman" pitchFamily="18" charset="0"/>
              </a:rPr>
              <a:t>Zapraszamy do współpracy</a:t>
            </a: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642910" y="5500702"/>
            <a:ext cx="7929618" cy="500066"/>
          </a:xfrm>
        </p:spPr>
        <p:txBody>
          <a:bodyPr/>
          <a:lstStyle/>
          <a:p>
            <a:pPr eaLnBrk="1" hangingPunct="1">
              <a:defRPr/>
            </a:pPr>
            <a:r>
              <a:rPr lang="pl-PL" sz="1200" i="1" dirty="0" smtClean="0">
                <a:solidFill>
                  <a:schemeClr val="tx1"/>
                </a:solidFill>
              </a:rPr>
              <a:t>Poglądy przedstawione w niniejszej prezentacji  nie są oficjalnym stanowiskiem Narodowego Centrum Badań i Rozwoju i nie są podstawą do jakichkolwiek roszczeń prawnych lub finansowych przeciwko Narodowemu Centrum Badań i Rozwoju.</a:t>
            </a:r>
            <a:endParaRPr lang="pl-PL" sz="12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sz="2000" b="1" dirty="0" smtClean="0"/>
              <a:t>	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Działanie 4.1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	,,Wzmocnienie i rozwój potencjału dydaktycznego uczelni oraz zwiększenie liczby absolwentów kierunków o kluczowym znaczeniu </a:t>
            </a:r>
          </a:p>
          <a:p>
            <a:pPr algn="ctr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dla gospodarki opartej na wiedzy”</a:t>
            </a:r>
          </a:p>
          <a:p>
            <a:pPr algn="ctr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 b="1" dirty="0" err="1" smtClean="0">
                <a:latin typeface="Times New Roman" pitchFamily="18" charset="0"/>
                <a:cs typeface="Times New Roman" pitchFamily="18" charset="0"/>
              </a:rPr>
              <a:t>Poddziałanie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4.1.1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	„Wzmocnienie potencjału dydaktycznego uczelni” 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  </a:t>
            </a:r>
            <a:endParaRPr lang="pl-PL" sz="2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na wyodrębnione projekty współpracy ponadnarodowej</a:t>
            </a:r>
            <a:endParaRPr lang="pl-PL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endParaRPr lang="pl-PL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dirty="0" smtClean="0"/>
              <a:t>	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Przedmiotem konkursu są </a:t>
            </a:r>
            <a:r>
              <a:rPr lang="pl-PL" sz="2000" b="1" u="sng" dirty="0" smtClean="0">
                <a:latin typeface="Times New Roman" pitchFamily="18" charset="0"/>
                <a:cs typeface="Times New Roman" pitchFamily="18" charset="0"/>
              </a:rPr>
              <a:t>wyłącznie wyodrębnione projekty współpracy ponadnarodowej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obejmujące programy rozwojowe uczelni określone 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Poddziałaniu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4.1.1. Priorytetu IV Programu PO KL realizowane w partnerstwie ponadnarodowym. </a:t>
            </a:r>
          </a:p>
          <a:p>
            <a:pPr algn="ctr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Celem projektów jest  rozwój potencjału uczelni poprzez rozszerzenie i wzbogacenie oferty edukacyjnej oraz poprawę jakości kształcenia na poziomie wyższym.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		Projekty składane w odpowiedzi na konkurs muszą przyczyniać się do realizacji celów Priorytetu IV PO KL, określonych w Szczegółowym Opisie Priorytetów Programu Operacyjnego Kapitał Ludzki.</a:t>
            </a: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endParaRPr lang="pl-PL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Wnioski w ramach konkursu nr 1/POKL/4.1.1/PN/2013</a:t>
            </a: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będą przyjmowane: </a:t>
            </a:r>
          </a:p>
          <a:p>
            <a:pPr algn="ctr">
              <a:buNone/>
            </a:pPr>
            <a:endParaRPr lang="pl-PL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od 4 lipca 2013 r. do 4 września 2013 r. (do godz. 16</a:t>
            </a:r>
            <a:r>
              <a:rPr lang="pl-PL" sz="24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pl-PL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pl-PL" sz="10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Planowana alokacja konkursu ~ 50 000 000,00 PLN</a:t>
            </a:r>
          </a:p>
          <a:p>
            <a:pPr algn="ctr">
              <a:buNone/>
            </a:pPr>
            <a:endParaRPr lang="pl-PL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 b="1" u="sng" dirty="0" smtClean="0">
                <a:latin typeface="Times New Roman" pitchFamily="18" charset="0"/>
                <a:cs typeface="Times New Roman" pitchFamily="18" charset="0"/>
              </a:rPr>
              <a:t>Wnioskodawca składa:</a:t>
            </a:r>
            <a:endParaRPr lang="pl-PL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	● 2 papierowe egzemplarze wniosku,</a:t>
            </a:r>
          </a:p>
          <a:p>
            <a:pPr lvl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	● wersję elektroniczną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 płycie CD/DVD, w formacie XML i ewentualnie PDF,</a:t>
            </a:r>
          </a:p>
          <a:p>
            <a:pPr lvl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	●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kopię listu intencyjnego dotyczącego nawiązania współpracy ponadnarodowej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endParaRPr lang="pl-PL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Formy działań kwalifikowane w ramach współpracy ponadnarodowej, zgodne z </a:t>
            </a:r>
            <a:r>
              <a:rPr lang="pl-PL" sz="2000" b="1" i="1" dirty="0">
                <a:latin typeface="Times New Roman" pitchFamily="18" charset="0"/>
                <a:cs typeface="Times New Roman" pitchFamily="18" charset="0"/>
              </a:rPr>
              <a:t>,,Wytycznymi w zakresie wdrażania projektów innowacyjnych </a:t>
            </a: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         i </a:t>
            </a:r>
            <a:r>
              <a:rPr lang="pl-PL" sz="2000" b="1" i="1" dirty="0">
                <a:latin typeface="Times New Roman" pitchFamily="18" charset="0"/>
                <a:cs typeface="Times New Roman" pitchFamily="18" charset="0"/>
              </a:rPr>
              <a:t>współpracy ponadnarodowej w ramach PO KL</a:t>
            </a: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’’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1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Organizowanie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konferencji, seminariów, warsztatów i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spotkań,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Prowadzenie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badań i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analiz,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Przygotowanie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 tłumaczenie i wydawanie publikacji, opracowań,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raportów,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Doradztwo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 wymiana pracowników, staże, wizyty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studyjne,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Adaptowanie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rozwiązań wypracowanych w innym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kraju,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Wypracowywanie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nowych rozwiązań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KRYTERIA  DOSTĘPU: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19256" cy="4209331"/>
          </a:xfrm>
        </p:spPr>
        <p:txBody>
          <a:bodyPr/>
          <a:lstStyle/>
          <a:p>
            <a:pPr marL="0" lvl="0" indent="0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1.   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Minimalny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okres realizacji projektu wynosi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12 miesięcy, lecz nie dłużej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lvl="0" indent="0">
              <a:buNone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     niż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do 30 czerwca 2015 r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endParaRPr lang="pl-PL" sz="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2.   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Wnioskodawcą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projektu jest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uczelnia publiczna i/lub uczelnia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>
              <a:buNone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     niepubliczna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i/lub instytut naukowy Polskiej Akademii Nauk i/lub </a:t>
            </a:r>
            <a:endParaRPr lang="pl-PL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     instytut badawczy.</a:t>
            </a:r>
          </a:p>
          <a:p>
            <a:pPr marL="0" indent="0">
              <a:buNone/>
            </a:pPr>
            <a:endParaRPr lang="pl-PL" sz="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 startAt="3"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Maksymalna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wartość dofinansowania – 10 000 000 PLN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Wnioskodawca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na etapie składania wniosku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musi posiadać uprawnienia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     do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prowadzenia kierunku studiów, studiów doktoranckich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lub w treści 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wniosku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zawrzeć oświadczenie o uzyskaniu niezbędnych uprawnień do 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dnia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podpisania umowy o dofinansowanie.</a:t>
            </a:r>
          </a:p>
          <a:p>
            <a:pPr marL="0" lvl="0" indent="0">
              <a:buNone/>
            </a:pPr>
            <a:endParaRPr lang="pl-PL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4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c.d. </a:t>
            </a:r>
            <a:r>
              <a:rPr lang="pl-PL" sz="1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KRYTERIA  DOSTĘPU: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19256" cy="4209331"/>
          </a:xfrm>
        </p:spPr>
        <p:txBody>
          <a:bodyPr/>
          <a:lstStyle/>
          <a:p>
            <a:pPr marL="457200" lvl="0" indent="-457200">
              <a:buAutoNum type="arabicPeriod" startAt="5"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Średnia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z ocen parametrycznych, przyznanych podmiotom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prowadzącym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stacjonarne studia doktoranckie (w tym interdyscyplinarne stacjonarne studia doktoranckie) – w ramach projektu, nie może być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 wyższa niż 1.3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endParaRPr lang="pl-PL" sz="7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  Ocena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parametryczna wydziału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zaangażowanego w działania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 realizowane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 ramach projektu musi wynosić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lub B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endParaRPr lang="pl-PL" sz="7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Projekt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musi przewidywać adaptowanie lub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lvl="0" indent="0">
              <a:buNone/>
            </a:pP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   wypracowanie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nowych rozwiązań, wynikających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0" lvl="0" indent="0">
              <a:buNone/>
            </a:pP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   z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nawiązanej współpracy.</a:t>
            </a:r>
          </a:p>
          <a:p>
            <a:pPr marL="0" lvl="0" indent="0">
              <a:buNone/>
            </a:pPr>
            <a:endParaRPr lang="pl-PL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38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c.d. </a:t>
            </a:r>
            <a:r>
              <a:rPr lang="pl-PL" sz="1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KRYTERIA  DOSTĘPU: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19256" cy="4209331"/>
          </a:xfrm>
        </p:spPr>
        <p:txBody>
          <a:bodyPr/>
          <a:lstStyle/>
          <a:p>
            <a:pPr marL="457200" lvl="0" indent="-457200">
              <a:buAutoNum type="arabicPeriod" startAt="8"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Projekt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zakłada realizację jednego lub więcej elementów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      wymienionych poniżej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Realizacja kilku elementów jest możliwa jedynie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w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przypadku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ścisłego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ich powiązania ze sobą. Elementy te muszą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wykazywać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się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komplementarnością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itchFamily="2" charset="2"/>
              <a:buChar char="v"/>
            </a:pPr>
            <a:r>
              <a:rPr lang="pl-PL" sz="20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przygotowanie</a:t>
            </a:r>
            <a:r>
              <a:rPr lang="pl-PL" sz="20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otwieranie i realizacja nowych kierunków studiów </a:t>
            </a:r>
            <a:r>
              <a:rPr lang="pl-PL" sz="20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stacjonarnych</a:t>
            </a:r>
            <a:r>
              <a:rPr lang="pl-PL" sz="20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stacjonarnych studiów doktoranckich (w tym interdyscyplinarnych stacjonarnych studiów doktoranckich) oraz dostosowywanie programów na istniejących kierunkach studiów stacjonarnych do potrzeb rynku pracy i gospodarki opartej na wiedzy,</a:t>
            </a:r>
          </a:p>
          <a:p>
            <a:pPr>
              <a:buFont typeface="Wingdings" pitchFamily="2" charset="2"/>
              <a:buChar char="v"/>
            </a:pPr>
            <a:r>
              <a:rPr lang="pl-PL" sz="20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rozszerzanie oferty edukacyjnej uczelni o programy skierowane do osób spoza społeczności akademickiej (zwiększenie udziału szkolnictwa wyższego </a:t>
            </a:r>
            <a:r>
              <a:rPr lang="pl-PL" sz="2000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0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kształceniu ustawicznym),</a:t>
            </a:r>
            <a:r>
              <a:rPr lang="pl-PL" sz="2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l-PL" sz="2000" b="1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pl-PL" sz="2000" i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38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Konkurs zamknięty nr 1/POKL/4.1.1/PN/2013</a:t>
            </a: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na wyodrębnione projekty współpracy ponadnarodowej</a:t>
            </a:r>
            <a: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KRYTERIA  DOSTĘPU:</a:t>
            </a:r>
            <a: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19256" cy="4209331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pl-PL" sz="20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podnoszenie kompetencji dydaktycznych kadry akademickiej w celu podwyższania jakości </a:t>
            </a:r>
            <a:r>
              <a:rPr lang="pl-PL" sz="20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kształcenia,</a:t>
            </a:r>
            <a:endParaRPr lang="pl-PL" sz="20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pl-PL" sz="20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organizowanie staży i szkoleń w wiodących zagranicznych i krajowych ośrodkach akademickich i naukowo-badawczych dla kadry dydaktycznej uczelni, przydatnych dla prowadzenia pracy dydaktycznej (w tym staże dla doktorantów i staże </a:t>
            </a:r>
            <a:r>
              <a:rPr lang="pl-PL" sz="20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postdoktorskie</a:t>
            </a:r>
            <a:r>
              <a:rPr lang="pl-PL" sz="20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lvl="0">
              <a:buFont typeface="Wingdings" pitchFamily="2" charset="2"/>
              <a:buChar char="v"/>
            </a:pPr>
            <a:r>
              <a:rPr lang="pl-PL" sz="20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stypendia dla doktorantów, młodych doktorów (</a:t>
            </a:r>
            <a:r>
              <a:rPr lang="pl-PL" sz="2000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postdoców</a:t>
            </a:r>
            <a:r>
              <a:rPr lang="pl-PL" sz="20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 i profesorów wizytujących zatrudnionych w instytucjach szkolnictwa wyższego w dziedzinach szczególnie istotnych dla rozwoju gospodarki,</a:t>
            </a:r>
          </a:p>
          <a:p>
            <a:pPr lvl="0">
              <a:buFont typeface="Wingdings" pitchFamily="2" charset="2"/>
              <a:buChar char="v"/>
            </a:pPr>
            <a:r>
              <a:rPr lang="pl-PL" sz="20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projekty skierowane do studentów niepełnosprawnych,</a:t>
            </a:r>
            <a:r>
              <a:rPr lang="pl-PL" sz="20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w celu umożliwienia im korzystania z pełnej oferty edukacyjnej </a:t>
            </a:r>
            <a:r>
              <a:rPr lang="pl-PL" sz="2000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wnioskodawcy,</a:t>
            </a:r>
            <a:endParaRPr lang="pl-PL" sz="2000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pl-PL" sz="20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rozszerzanie oferty edukacyjnej uczelni o zajęcia fakultatywne w postaci programów wyrównawczych dla studentów z zakresu matematyki i </a:t>
            </a:r>
            <a:r>
              <a:rPr lang="pl-PL" sz="20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fizyki,</a:t>
            </a:r>
            <a:r>
              <a:rPr lang="pl-PL" sz="20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958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822</Words>
  <Application>Microsoft Office PowerPoint</Application>
  <PresentationFormat>Pokaz na ekranie (4:3)</PresentationFormat>
  <Paragraphs>138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Program Operacyjny Kapitał Ludzki Priorytet IV Szkolnictwo Wyższe i Nauka</vt:lpstr>
      <vt:lpstr>Slajd 2</vt:lpstr>
      <vt:lpstr>    Konkurs zamknięty nr 1/POKL/4.1.1/PN/2013 – na wyodrębnione projekty współpracy ponadnarodowej </vt:lpstr>
      <vt:lpstr>    Konkurs zamknięty nr 1/POKL/4.1.1/PN/2013 – na wyodrębnione projekty współpracy ponadnarodowej </vt:lpstr>
      <vt:lpstr>    Konkurs zamknięty nr 1/POKL/4.1.1/PN/2013 – na wyodrębnione projekty współpracy ponadnarodowej </vt:lpstr>
      <vt:lpstr>    Konkurs zamknięty nr 1/POKL/4.1.1/PN/2013 – na wyodrębnione projekty współpracy ponadnarodowej  KRYTERIA  DOSTĘPU: </vt:lpstr>
      <vt:lpstr>    Konkurs zamknięty nr 1/POKL/4.1.1/PN/2013 – na wyodrębnione projekty współpracy ponadnarodowej  c.d. KRYTERIA  DOSTĘPU: </vt:lpstr>
      <vt:lpstr>    Konkurs zamknięty nr 1/POKL/4.1.1/PN/2013 – na wyodrębnione projekty współpracy ponadnarodowej  c.d. KRYTERIA  DOSTĘPU: </vt:lpstr>
      <vt:lpstr>    Konkurs zamknięty nr 1/POKL/4.1.1/PN/2013 – na wyodrębnione projekty współpracy ponadnarodowej  KRYTERIA  DOSTĘPU: </vt:lpstr>
      <vt:lpstr>    Konkurs zamknięty nr 1/POKL/4.1.1/PN/2013 – na wyodrębnione projekty współpracy ponadnarodowej  KRYTERIA  DOSTĘPU: </vt:lpstr>
      <vt:lpstr>    Konkurs zamknięty nr 1/POKL/4.1.1/PN/2013 – na wyodrębnione projekty współpracy ponadnarodowej  KRYTERIA  STRATEGICZNE: </vt:lpstr>
      <vt:lpstr>    Konkurs zamknięty nr 1/POKL/4.1.1/PN/2013 – na wyodrębnione projekty współpracy ponadnarodowej  KRYTERIA  STRATEGICZNE: </vt:lpstr>
      <vt:lpstr>    Konkurs zamknięty nr 1/POKL/4.1.1/PN/2013 – na wyodrębnione projekty współpracy ponadnarodowej </vt:lpstr>
      <vt:lpstr>    Konkurs zamknięty nr 1/POKL/4.1.1/PN/2013 – na wyodrębnione projekty współpracy ponadnarodowej </vt:lpstr>
      <vt:lpstr>    Konkurs zamknięty nr 1/POKL/4.1.1/PN/2013 – na wyodrębnione projekty współpracy ponadnarodowej </vt:lpstr>
      <vt:lpstr>Zapraszamy do współpracy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Karolina Lipka</dc:creator>
  <cp:lastModifiedBy>Małgorzata</cp:lastModifiedBy>
  <cp:revision>177</cp:revision>
  <dcterms:created xsi:type="dcterms:W3CDTF">2011-10-12T12:13:07Z</dcterms:created>
  <dcterms:modified xsi:type="dcterms:W3CDTF">2013-08-13T09:41:50Z</dcterms:modified>
</cp:coreProperties>
</file>