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256" r:id="rId2"/>
    <p:sldId id="309" r:id="rId3"/>
    <p:sldId id="292" r:id="rId4"/>
    <p:sldId id="293" r:id="rId5"/>
    <p:sldId id="257" r:id="rId6"/>
    <p:sldId id="294" r:id="rId7"/>
    <p:sldId id="295" r:id="rId8"/>
    <p:sldId id="258" r:id="rId9"/>
    <p:sldId id="259" r:id="rId10"/>
    <p:sldId id="260" r:id="rId11"/>
    <p:sldId id="316" r:id="rId12"/>
    <p:sldId id="312" r:id="rId13"/>
    <p:sldId id="313" r:id="rId14"/>
    <p:sldId id="311" r:id="rId15"/>
    <p:sldId id="280" r:id="rId16"/>
    <p:sldId id="281" r:id="rId17"/>
    <p:sldId id="282" r:id="rId18"/>
    <p:sldId id="304" r:id="rId19"/>
    <p:sldId id="303" r:id="rId20"/>
    <p:sldId id="263" r:id="rId21"/>
    <p:sldId id="261" r:id="rId22"/>
    <p:sldId id="262" r:id="rId23"/>
    <p:sldId id="265" r:id="rId24"/>
    <p:sldId id="264" r:id="rId25"/>
    <p:sldId id="310" r:id="rId26"/>
    <p:sldId id="266" r:id="rId27"/>
    <p:sldId id="297" r:id="rId28"/>
    <p:sldId id="296" r:id="rId29"/>
    <p:sldId id="268" r:id="rId30"/>
    <p:sldId id="284" r:id="rId31"/>
    <p:sldId id="285" r:id="rId32"/>
    <p:sldId id="287" r:id="rId33"/>
    <p:sldId id="288" r:id="rId34"/>
    <p:sldId id="289" r:id="rId35"/>
    <p:sldId id="270" r:id="rId36"/>
    <p:sldId id="305" r:id="rId37"/>
    <p:sldId id="306" r:id="rId38"/>
    <p:sldId id="307" r:id="rId39"/>
    <p:sldId id="308" r:id="rId40"/>
    <p:sldId id="273" r:id="rId41"/>
    <p:sldId id="314" r:id="rId42"/>
    <p:sldId id="274" r:id="rId43"/>
    <p:sldId id="275" r:id="rId44"/>
  </p:sldIdLst>
  <p:sldSz cx="9144000" cy="6858000" type="screen4x3"/>
  <p:notesSz cx="7010400" cy="92964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6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 sz="1800" kern="0">
                <a:solidFill>
                  <a:srgbClr val="000000"/>
                </a:solidFill>
                <a:latin typeface="Arial"/>
              </a:defRPr>
            </a:lvl1pPr>
          </a:lstStyle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/>
          </a:p>
        </p:txBody>
      </p:sp>
      <p:sp>
        <p:nvSpPr>
          <p:cNvPr id="3" name="Symbol zastępczy daty 2"/>
          <p:cNvSpPr txBox="1"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algn="r" fontAlgn="auto">
              <a:spcBef>
                <a:spcPts val="0"/>
              </a:spcBef>
              <a:spcAft>
                <a:spcPts val="0"/>
              </a:spcAft>
              <a:defRPr sz="1800" kern="0">
                <a:solidFill>
                  <a:srgbClr val="000000"/>
                </a:solidFill>
                <a:latin typeface="Arial"/>
              </a:defRPr>
            </a:lvl1pPr>
          </a:lstStyle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059D980-DA2F-4401-9762-22FBBC9C43D5}" type="datetime1">
              <a:rPr lang="en-GB"/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13/08/2013</a:t>
            </a:fld>
            <a:endParaRPr lang="en-GB"/>
          </a:p>
        </p:txBody>
      </p:sp>
      <p:sp>
        <p:nvSpPr>
          <p:cNvPr id="4" name="Symbol zastępczy stopki 3"/>
          <p:cNvSpPr txBox="1"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fontAlgn="auto">
              <a:spcBef>
                <a:spcPts val="0"/>
              </a:spcBef>
              <a:spcAft>
                <a:spcPts val="0"/>
              </a:spcAft>
              <a:defRPr sz="1800" kern="0">
                <a:solidFill>
                  <a:srgbClr val="000000"/>
                </a:solidFill>
                <a:latin typeface="Arial"/>
              </a:defRPr>
            </a:lvl1pPr>
          </a:lstStyle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/>
          </a:p>
        </p:txBody>
      </p:sp>
      <p:sp>
        <p:nvSpPr>
          <p:cNvPr id="5" name="Symbol zastępczy numeru slajdu 4"/>
          <p:cNvSpPr txBox="1"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algn="r" fontAlgn="auto">
              <a:spcBef>
                <a:spcPts val="0"/>
              </a:spcBef>
              <a:spcAft>
                <a:spcPts val="0"/>
              </a:spcAft>
              <a:defRPr sz="1800" kern="0">
                <a:solidFill>
                  <a:srgbClr val="000000"/>
                </a:solidFill>
                <a:latin typeface="Arial"/>
              </a:defRPr>
            </a:lvl1pPr>
          </a:lstStyle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E8DC15A-FF96-45A0-97D0-3FA8F5FFB15F}" type="slidenum">
              <a:rPr lang="en-GB"/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4773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Symbol zastępczy daty 2"/>
          <p:cNvSpPr txBox="1"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>
              <a:defRPr/>
            </a:pPr>
            <a:fld id="{A90F3CDD-E99F-430A-9B4F-B6BC3C1D35C7}" type="datetime1">
              <a:rPr/>
              <a:pPr>
                <a:defRPr/>
              </a:pPr>
              <a:t>2013-07-24</a:t>
            </a:fld>
            <a:endParaRPr/>
          </a:p>
        </p:txBody>
      </p:sp>
      <p:sp>
        <p:nvSpPr>
          <p:cNvPr id="39940" name="Symbol zastępczy obrazu slajdu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Symbol zastępczy notatek 4"/>
          <p:cNvSpPr txBox="1">
            <a:spLocks noGrp="1"/>
          </p:cNvSpPr>
          <p:nvPr>
            <p:ph type="body" sz="quarter" idx="3"/>
          </p:nvPr>
        </p:nvSpPr>
        <p:spPr>
          <a:xfrm>
            <a:off x="700088" y="4416425"/>
            <a:ext cx="5610225" cy="41830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6" name="Symbol zastępczy stopki 5"/>
          <p:cNvSpPr txBox="1"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Symbol zastępczy numeru slajdu 6"/>
          <p:cNvSpPr txBox="1"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>
              <a:defRPr/>
            </a:pPr>
            <a:fld id="{A996475C-D077-42B0-85CA-E29E8D8E6E9A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0764323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ts val="400"/>
      </a:spcBef>
      <a:spcAft>
        <a:spcPct val="0"/>
      </a:spcAft>
      <a:defRPr lang="pl-PL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ts val="400"/>
      </a:spcBef>
      <a:spcAft>
        <a:spcPct val="0"/>
      </a:spcAft>
      <a:defRPr lang="pl-PL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ts val="400"/>
      </a:spcBef>
      <a:spcAft>
        <a:spcPct val="0"/>
      </a:spcAft>
      <a:defRPr lang="pl-PL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ts val="400"/>
      </a:spcBef>
      <a:spcAft>
        <a:spcPct val="0"/>
      </a:spcAft>
      <a:defRPr lang="pl-PL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ts val="400"/>
      </a:spcBef>
      <a:spcAft>
        <a:spcPct val="0"/>
      </a:spcAft>
      <a:defRPr lang="pl-PL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Symbol zastępczy notatek 2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endParaRPr smtClean="0">
              <a:latin typeface="Calibri" pitchFamily="34" charset="0"/>
            </a:endParaRPr>
          </a:p>
        </p:txBody>
      </p:sp>
      <p:sp>
        <p:nvSpPr>
          <p:cNvPr id="4096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numCol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AE279B6-B8AD-47A7-A99F-89EC28BAEB1B}" type="slidenum">
              <a:rPr smtClean="0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Symbol zastępczy notatek 2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endParaRPr smtClean="0">
              <a:latin typeface="Calibri" pitchFamily="34" charset="0"/>
            </a:endParaRPr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numCol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5BC434D-7518-4683-8D82-34C7196D8DD7}" type="slidenum">
              <a:rPr smtClean="0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Symbol zastępczy notatek 2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/>
            <a:r>
              <a:rPr smtClean="0">
                <a:latin typeface="Calibri" pitchFamily="34" charset="0"/>
              </a:rPr>
              <a:t>Była skonnsultowana z KE jako narzędzie Forum (pochodzenie), ujednolicona jako narzędzie dla UE – EFS, stąd grupy doceowe i zakresy tematyczne dostosowane do wsyztskich krajów.</a:t>
            </a:r>
          </a:p>
        </p:txBody>
      </p:sp>
      <p:sp>
        <p:nvSpPr>
          <p:cNvPr id="4301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numCol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E0F80F6-03F5-4220-8D73-339E88E55B7F}" type="slidenum">
              <a:rPr smtClean="0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Symbol zastępczy notatek 2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/>
            <a:r>
              <a:rPr smtClean="0">
                <a:latin typeface="Calibri" pitchFamily="34" charset="0"/>
              </a:rPr>
              <a:t>Była skonnsultowana z KE jako narzędzie Forum (pochodzenie), ujednolicona jako narzędzie dla UE – EFS, stąd grupy doceowe i zakresy tematyczne dostosowane do wsyztskich krajów.</a:t>
            </a:r>
          </a:p>
        </p:txBody>
      </p:sp>
      <p:sp>
        <p:nvSpPr>
          <p:cNvPr id="4403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numCol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975A17E-B16C-4364-B7CC-64E8969D6042}" type="slidenum">
              <a:rPr smtClean="0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Symbol zastępczy notatek 2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/>
            <a:r>
              <a:rPr smtClean="0">
                <a:latin typeface="Calibri" pitchFamily="34" charset="0"/>
              </a:rPr>
              <a:t>Wspomniec o łotwie, jest zainteresowanie duze zagranicą, powody: nie było synchronizacji konkursów, trudnosc w znajdowaniu na odleglosc</a:t>
            </a:r>
          </a:p>
        </p:txBody>
      </p:sp>
      <p:sp>
        <p:nvSpPr>
          <p:cNvPr id="4506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numCol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0FF1EFF-1B8B-4BED-A4DA-8F2BC6D3CC73}" type="slidenum">
              <a:rPr smtClean="0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Symbol zastępczy notatek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numCol="1">
            <a:prstTxWarp prst="textNoShape">
              <a:avLst/>
            </a:prstTxWarp>
          </a:bodyPr>
          <a:lstStyle/>
          <a:p>
            <a:pPr eaLnBrk="1"/>
            <a:endParaRPr smtClean="0">
              <a:latin typeface="Calibri" pitchFamily="34" charset="0"/>
            </a:endParaRPr>
          </a:p>
        </p:txBody>
      </p:sp>
      <p:sp>
        <p:nvSpPr>
          <p:cNvPr id="46084" name="Symbol zastępczy numeru slajdu 3"/>
          <p:cNvSpPr txBox="1">
            <a:spLocks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C0C0D67-E542-4C89-98D8-E68BF26472E2}" type="slidenum">
              <a:rPr lang="pl-PL" sz="1200">
                <a:solidFill>
                  <a:srgbClr val="000000"/>
                </a:solidFill>
              </a:rPr>
              <a:pPr algn="r"/>
              <a:t>36</a:t>
            </a:fld>
            <a:endParaRPr lang="pl-PL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 wzorca tytułu</a:t>
            </a:r>
          </a:p>
        </p:txBody>
      </p:sp>
      <p:sp>
        <p:nvSpPr>
          <p:cNvPr id="3" name="Podtytuł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15794-3E63-4DD1-8425-1A995F1A11FD}" type="datetime1">
              <a:rPr/>
              <a:pPr>
                <a:defRPr/>
              </a:pPr>
              <a:t>2013-07-24</a:t>
            </a:fld>
            <a:endParaRPr/>
          </a:p>
        </p:txBody>
      </p:sp>
      <p:sp>
        <p:nvSpPr>
          <p:cNvPr id="5" name="Symbol zastępczy stopki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ymbol zastępczy numeru slajd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41A0D-C431-4189-9EC8-6CE1E89E2D5D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/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B10CEB-0459-433E-8213-20C997F313DB}" type="datetime1">
              <a:rPr/>
              <a:pPr>
                <a:defRPr/>
              </a:pPr>
              <a:t>2013-07-24</a:t>
            </a:fld>
            <a:endParaRPr/>
          </a:p>
        </p:txBody>
      </p:sp>
      <p:sp>
        <p:nvSpPr>
          <p:cNvPr id="5" name="Symbol zastępczy stopki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ymbol zastępczy numeru slajd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A9AC3-970A-465A-AC05-584B6B72515B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6F5CDB-48EA-4B2E-B94E-3727A3C8596F}" type="datetime1">
              <a:rPr/>
              <a:pPr>
                <a:defRPr/>
              </a:pPr>
              <a:t>2013-07-24</a:t>
            </a:fld>
            <a:endParaRPr/>
          </a:p>
        </p:txBody>
      </p:sp>
      <p:sp>
        <p:nvSpPr>
          <p:cNvPr id="5" name="Symbol zastępczy stopki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ymbol zastępczy numeru slajd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F7CE7-592F-42E4-A9CF-295806F8A384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0589B-32AE-4302-826B-C2256C73F568}" type="datetime1">
              <a:rPr/>
              <a:pPr>
                <a:defRPr/>
              </a:pPr>
              <a:t>2013-07-24</a:t>
            </a:fld>
            <a:endParaRPr/>
          </a:p>
        </p:txBody>
      </p:sp>
      <p:sp>
        <p:nvSpPr>
          <p:cNvPr id="5" name="Symbol zastępczy stopki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ymbol zastępczy numeru slajd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57C1B3-A15A-4E1B-8FB7-B35CCF42F032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/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D3C54-487A-407D-B1B9-B0731907D214}" type="datetime1">
              <a:rPr/>
              <a:pPr>
                <a:defRPr/>
              </a:pPr>
              <a:t>2013-07-24</a:t>
            </a:fld>
            <a:endParaRPr/>
          </a:p>
        </p:txBody>
      </p:sp>
      <p:sp>
        <p:nvSpPr>
          <p:cNvPr id="5" name="Symbol zastępczy stopki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ymbol zastępczy numeru slajd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4DD69-8164-4F77-9ED8-45530D65F328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6CB1C-CA63-4EFE-9B45-3F02143A3019}" type="datetime1">
              <a:rPr/>
              <a:pPr>
                <a:defRPr/>
              </a:pPr>
              <a:t>2013-07-24</a:t>
            </a:fld>
            <a:endParaRPr/>
          </a:p>
        </p:txBody>
      </p:sp>
      <p:sp>
        <p:nvSpPr>
          <p:cNvPr id="6" name="Symbol zastępczy stopki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ymbol zastępczy numeru slajd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48259-FB4B-4458-83A8-0D4D6B21A47E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E726C-C30F-4AC4-8FF7-67FC77991DDC}" type="datetime1">
              <a:rPr/>
              <a:pPr>
                <a:defRPr/>
              </a:pPr>
              <a:t>2013-07-24</a:t>
            </a:fld>
            <a:endParaRPr/>
          </a:p>
        </p:txBody>
      </p:sp>
      <p:sp>
        <p:nvSpPr>
          <p:cNvPr id="8" name="Symbol zastępczy stopki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Symbol zastępczy numeru slajd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561F0-C7F3-497D-B1FF-F75033ED8440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 wzorca tytułu</a:t>
            </a:r>
          </a:p>
        </p:txBody>
      </p:sp>
      <p:sp>
        <p:nvSpPr>
          <p:cNvPr id="3" name="Symbol zastępczy daty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3FAA86-0347-432C-9E84-B3BC359BC61C}" type="datetime1">
              <a:rPr/>
              <a:pPr>
                <a:defRPr/>
              </a:pPr>
              <a:t>2013-07-24</a:t>
            </a:fld>
            <a:endParaRPr/>
          </a:p>
        </p:txBody>
      </p:sp>
      <p:sp>
        <p:nvSpPr>
          <p:cNvPr id="4" name="Symbol zastępczy stopki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Symbol zastępczy numeru slajd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E20631-8CFE-435A-8314-A0F9AA19ACA3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669ADB-647C-4B35-8EB0-CF0EFF64141D}" type="datetime1">
              <a:rPr/>
              <a:pPr>
                <a:defRPr/>
              </a:pPr>
              <a:t>2013-07-24</a:t>
            </a:fld>
            <a:endParaRPr/>
          </a:p>
        </p:txBody>
      </p:sp>
      <p:sp>
        <p:nvSpPr>
          <p:cNvPr id="3" name="Symbol zastępczy stopki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Symbol zastępczy numeru slajd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C142C6-4013-41B1-8CFF-F8B6E8BC1F2F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/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4DACE3-1FD4-4B14-9183-F8313AEEC82E}" type="datetime1">
              <a:rPr/>
              <a:pPr>
                <a:defRPr/>
              </a:pPr>
              <a:t>2013-07-24</a:t>
            </a:fld>
            <a:endParaRPr/>
          </a:p>
        </p:txBody>
      </p:sp>
      <p:sp>
        <p:nvSpPr>
          <p:cNvPr id="6" name="Symbol zastępczy stopki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ymbol zastępczy numeru slajd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345E1-D60F-415B-B87A-41D9144A27D2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pl-PL"/>
              <a:t>Kliknij, aby edytować styl wzorca tytułu</a:t>
            </a:r>
          </a:p>
        </p:txBody>
      </p:sp>
      <p:sp>
        <p:nvSpPr>
          <p:cNvPr id="3" name="Symbol zastępczy obrazu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4FC72-5C18-4FAE-8EC1-5EB910E4D8CB}" type="datetime1">
              <a:rPr/>
              <a:pPr>
                <a:defRPr/>
              </a:pPr>
              <a:t>2013-07-24</a:t>
            </a:fld>
            <a:endParaRPr/>
          </a:p>
        </p:txBody>
      </p:sp>
      <p:sp>
        <p:nvSpPr>
          <p:cNvPr id="6" name="Symbol zastępczy stopki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ymbol zastępczy numeru slajdu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CE5EF-94C2-4E40-929C-5D90FA7E5EC0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media/image6.jpeg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r:link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 txBox="1"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1027" name="Symbol zastępczy tekstu 2"/>
          <p:cNvSpPr txBox="1"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 txBox="1"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E097F867-4131-467F-A045-BC3A1F0AA81F}" type="datetime1">
              <a:rPr/>
              <a:pPr>
                <a:defRPr/>
              </a:pPr>
              <a:t>2013-07-24</a:t>
            </a:fld>
            <a:endParaRPr/>
          </a:p>
        </p:txBody>
      </p:sp>
      <p:sp>
        <p:nvSpPr>
          <p:cNvPr id="5" name="Symbol zastępczy stopki 4"/>
          <p:cNvSpPr txBox="1"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Symbol zastępczy numeru slajdu 5"/>
          <p:cNvSpPr txBox="1"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55D3987C-7D2C-422F-B103-98D2E418D634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pl-PL" sz="4400" kern="1200">
          <a:solidFill>
            <a:srgbClr val="000000"/>
          </a:solidFill>
          <a:latin typeface="Calibri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ts val="800"/>
        </a:spcBef>
        <a:spcAft>
          <a:spcPct val="0"/>
        </a:spcAft>
        <a:buSzPct val="100000"/>
        <a:buFont typeface="Arial" pitchFamily="34" charset="0"/>
        <a:buChar char="•"/>
        <a:defRPr lang="pl-PL" sz="3200" kern="1200">
          <a:solidFill>
            <a:srgbClr val="000000"/>
          </a:solidFill>
          <a:latin typeface="Calibri"/>
        </a:defRPr>
      </a:lvl1pPr>
      <a:lvl2pPr marL="742950" lvl="1" indent="-285750" algn="l" rtl="0" eaLnBrk="0" fontAlgn="base" hangingPunct="0">
        <a:spcBef>
          <a:spcPts val="700"/>
        </a:spcBef>
        <a:spcAft>
          <a:spcPct val="0"/>
        </a:spcAft>
        <a:buSzPct val="100000"/>
        <a:buFont typeface="Arial" pitchFamily="34" charset="0"/>
        <a:buChar char="–"/>
        <a:defRPr lang="pl-PL" sz="28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spcBef>
          <a:spcPts val="600"/>
        </a:spcBef>
        <a:spcAft>
          <a:spcPct val="0"/>
        </a:spcAft>
        <a:buSzPct val="100000"/>
        <a:buFont typeface="Arial" pitchFamily="34" charset="0"/>
        <a:buChar char="•"/>
        <a:defRPr lang="pl-PL" sz="24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Arial" pitchFamily="34" charset="0"/>
        <a:buChar char="–"/>
        <a:defRPr lang="pl-PL" sz="2000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Arial" pitchFamily="34" charset="0"/>
        <a:buChar char="»"/>
        <a:defRPr lang="pl-PL" sz="2000" kern="1200">
          <a:solidFill>
            <a:srgbClr val="000000"/>
          </a:solidFill>
          <a:latin typeface="Calibri"/>
        </a:defRPr>
      </a:lvl5pPr>
      <a:lvl6pPr marL="2514600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Arial" pitchFamily="34" charset="0"/>
        <a:buChar char="»"/>
        <a:defRPr lang="pl-PL" sz="2000" kern="1200">
          <a:solidFill>
            <a:srgbClr val="000000"/>
          </a:solidFill>
          <a:latin typeface="Calibri"/>
        </a:defRPr>
      </a:lvl6pPr>
      <a:lvl7pPr marL="2971800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Arial" pitchFamily="34" charset="0"/>
        <a:buChar char="»"/>
        <a:defRPr lang="pl-PL" sz="2000" kern="1200">
          <a:solidFill>
            <a:srgbClr val="000000"/>
          </a:solidFill>
          <a:latin typeface="Calibri"/>
        </a:defRPr>
      </a:lvl7pPr>
      <a:lvl8pPr marL="3429000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Arial" pitchFamily="34" charset="0"/>
        <a:buChar char="»"/>
        <a:defRPr lang="pl-PL" sz="2000" kern="1200">
          <a:solidFill>
            <a:srgbClr val="000000"/>
          </a:solidFill>
          <a:latin typeface="Calibri"/>
        </a:defRPr>
      </a:lvl8pPr>
      <a:lvl9pPr marL="3886200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Arial" pitchFamily="34" charset="0"/>
        <a:buChar char="»"/>
        <a:defRPr lang="pl-PL" sz="2000" kern="1200">
          <a:solidFill>
            <a:srgbClr val="000000"/>
          </a:solidFill>
          <a:latin typeface="Calibri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ansnational-toolkit.eu/" TargetMode="External"/><Relationship Id="rId7" Type="http://schemas.openxmlformats.org/officeDocument/2006/relationships/image" Target="../media/image3.jpeg"/><Relationship Id="rId2" Type="http://schemas.openxmlformats.org/officeDocument/2006/relationships/hyperlink" Target="http://www.kiw-pokl.org.pl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dam-europe.eu/adam/homepageView.htm" TargetMode="External"/><Relationship Id="rId5" Type="http://schemas.openxmlformats.org/officeDocument/2006/relationships/hyperlink" Target="http://www.inclusiveeurope.se/" TargetMode="External"/><Relationship Id="rId4" Type="http://schemas.openxmlformats.org/officeDocument/2006/relationships/hyperlink" Target="http://www.transnationality.eu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dam-europe.eu/adam/homepageView.htm" TargetMode="External"/><Relationship Id="rId7" Type="http://schemas.openxmlformats.org/officeDocument/2006/relationships/image" Target="../media/image3.jpeg"/><Relationship Id="rId2" Type="http://schemas.openxmlformats.org/officeDocument/2006/relationships/hyperlink" Target="http://www.leonardo.org.pl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l.plsk.eu/index/?id=6ecbdd6ec859d284dc13885a37ce8d81" TargetMode="External"/><Relationship Id="rId5" Type="http://schemas.openxmlformats.org/officeDocument/2006/relationships/hyperlink" Target="http://www.frse.org.pl/" TargetMode="External"/><Relationship Id="rId4" Type="http://schemas.openxmlformats.org/officeDocument/2006/relationships/hyperlink" Target="http://www.equal.org.pl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ebgate.ec.europa.eu/regionetwork2020/node/2383" TargetMode="External"/><Relationship Id="rId2" Type="http://schemas.openxmlformats.org/officeDocument/2006/relationships/hyperlink" Target="http://www.esfconet.provincia.tn.it/public/partnership_view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www.eurodesk.org/edesk/" TargetMode="External"/><Relationship Id="rId4" Type="http://schemas.openxmlformats.org/officeDocument/2006/relationships/hyperlink" Target="http://www.europeansharedtreasure.eu/index.php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thepartneringinitiative.org/" TargetMode="External"/><Relationship Id="rId7" Type="http://schemas.openxmlformats.org/officeDocument/2006/relationships/image" Target="../media/image3.jpeg"/><Relationship Id="rId2" Type="http://schemas.openxmlformats.org/officeDocument/2006/relationships/hyperlink" Target="http://www.espon.eu/main/Menu_Projects/Menu_ESPONPartnerCaf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sfage.eu/inventory" TargetMode="External"/><Relationship Id="rId5" Type="http://schemas.openxmlformats.org/officeDocument/2006/relationships/hyperlink" Target="http://www.twinning.org/pl/page/zapraszamy-do-%C5%9Bwiata-wsp%C3%B3%C5%82pracy-partnerskiej.html" TargetMode="External"/><Relationship Id="rId4" Type="http://schemas.openxmlformats.org/officeDocument/2006/relationships/hyperlink" Target="http://www.partnershipbrokers.org/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kiw-pokl.org.pl/index.php?option=com_sobipro&amp;task=search&amp;sid=147&amp;Itemid=266&amp;lang=en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kiw-pokl.org.pl/index.php?option=com_sobipro&amp;pid=148&amp;sid=360:Project-Bumerang&amp;Itemid=756&amp;lang=en" TargetMode="Externa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w-pokl.org.pl/index.php?option=com_faqbook&amp;view=category&amp;id=13&amp;Itemid=281&amp;lang=pl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w-pokl.org.pl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iw-pokl.org.pl/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mailto:maciej.jamrozik@cpe.gov.pl" TargetMode="External"/><Relationship Id="rId2" Type="http://schemas.openxmlformats.org/officeDocument/2006/relationships/hyperlink" Target="mailto:katarzyna.tyczko@cpe.gov.p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agdalena.karczewska@cpe.gov.pl" TargetMode="Externa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 txBox="1">
            <a:spLocks noGrp="1"/>
          </p:cNvSpPr>
          <p:nvPr>
            <p:ph type="ctrTitle"/>
          </p:nvPr>
        </p:nvSpPr>
        <p:spPr>
          <a:xfrm>
            <a:off x="323850" y="3141663"/>
            <a:ext cx="8424863" cy="1579562"/>
          </a:xfrm>
        </p:spPr>
        <p:txBody>
          <a:bodyPr/>
          <a:lstStyle/>
          <a:p>
            <a:pPr eaLnBrk="1" hangingPunct="1"/>
            <a:r>
              <a:rPr b="1" smtClean="0">
                <a:solidFill>
                  <a:srgbClr val="E46C0A"/>
                </a:solidFill>
                <a:latin typeface="Calibri" pitchFamily="34" charset="0"/>
              </a:rPr>
              <a:t>P</a:t>
            </a:r>
            <a:r>
              <a:rPr sz="3200" b="1" smtClean="0">
                <a:solidFill>
                  <a:srgbClr val="0070C0"/>
                </a:solidFill>
                <a:latin typeface="Calibri" pitchFamily="34" charset="0"/>
              </a:rPr>
              <a:t>ROJEKTY </a:t>
            </a:r>
            <a:r>
              <a:rPr b="1" smtClean="0">
                <a:solidFill>
                  <a:srgbClr val="E46C0A"/>
                </a:solidFill>
                <a:latin typeface="Calibri" pitchFamily="34" charset="0"/>
              </a:rPr>
              <a:t>W</a:t>
            </a:r>
            <a:r>
              <a:rPr sz="3200" b="1" smtClean="0">
                <a:solidFill>
                  <a:srgbClr val="0070C0"/>
                </a:solidFill>
                <a:latin typeface="Calibri" pitchFamily="34" charset="0"/>
              </a:rPr>
              <a:t>SPÓŁPRACY </a:t>
            </a:r>
            <a:r>
              <a:rPr b="1" smtClean="0">
                <a:solidFill>
                  <a:srgbClr val="E46C0A"/>
                </a:solidFill>
                <a:latin typeface="Calibri" pitchFamily="34" charset="0"/>
              </a:rPr>
              <a:t>P</a:t>
            </a:r>
            <a:r>
              <a:rPr sz="3200" b="1" smtClean="0">
                <a:solidFill>
                  <a:srgbClr val="0070C0"/>
                </a:solidFill>
                <a:latin typeface="Calibri" pitchFamily="34" charset="0"/>
              </a:rPr>
              <a:t>ONADNARODOWEJ </a:t>
            </a:r>
            <a:br>
              <a:rPr sz="3200" b="1" smtClean="0">
                <a:solidFill>
                  <a:srgbClr val="0070C0"/>
                </a:solidFill>
                <a:latin typeface="Calibri" pitchFamily="34" charset="0"/>
              </a:rPr>
            </a:br>
            <a:r>
              <a:rPr sz="3200" b="1" smtClean="0">
                <a:solidFill>
                  <a:srgbClr val="0070C0"/>
                </a:solidFill>
                <a:latin typeface="Calibri" pitchFamily="34" charset="0"/>
              </a:rPr>
              <a:t>w ramach Programu Operacyjnego Kapitał Ludzki</a:t>
            </a:r>
            <a:endParaRPr sz="3200" smtClean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2051" name="Podtytuł 2"/>
          <p:cNvSpPr txBox="1">
            <a:spLocks noGrp="1"/>
          </p:cNvSpPr>
          <p:nvPr>
            <p:ph type="subTitle" idx="1"/>
          </p:nvPr>
        </p:nvSpPr>
        <p:spPr>
          <a:xfrm>
            <a:off x="285750" y="3786188"/>
            <a:ext cx="8572500" cy="1658937"/>
          </a:xfrm>
        </p:spPr>
        <p:txBody>
          <a:bodyPr/>
          <a:lstStyle/>
          <a:p>
            <a:pPr eaLnBrk="1" hangingPunct="1">
              <a:spcBef>
                <a:spcPts val="400"/>
              </a:spcBef>
            </a:pPr>
            <a:endParaRPr sz="1600" dirty="0" smtClean="0">
              <a:solidFill>
                <a:srgbClr val="0070C0"/>
              </a:solidFill>
              <a:latin typeface="Calibri" pitchFamily="34" charset="0"/>
            </a:endParaRPr>
          </a:p>
          <a:p>
            <a:pPr eaLnBrk="1" hangingPunct="1">
              <a:spcBef>
                <a:spcPts val="400"/>
              </a:spcBef>
            </a:pPr>
            <a:endParaRPr sz="1800" dirty="0" smtClean="0">
              <a:solidFill>
                <a:srgbClr val="A6A6A6"/>
              </a:solidFill>
              <a:latin typeface="Calibri" pitchFamily="34" charset="0"/>
            </a:endParaRPr>
          </a:p>
          <a:p>
            <a:pPr eaLnBrk="1" hangingPunct="1">
              <a:spcBef>
                <a:spcPts val="400"/>
              </a:spcBef>
            </a:pPr>
            <a:endParaRPr sz="1800" dirty="0" smtClean="0">
              <a:solidFill>
                <a:srgbClr val="A6A6A6"/>
              </a:solidFill>
              <a:latin typeface="Calibri" pitchFamily="34" charset="0"/>
            </a:endParaRPr>
          </a:p>
          <a:p>
            <a:pPr eaLnBrk="1" hangingPunct="1">
              <a:spcBef>
                <a:spcPts val="400"/>
              </a:spcBef>
            </a:pPr>
            <a:endParaRPr sz="1800" dirty="0" smtClean="0">
              <a:solidFill>
                <a:srgbClr val="A6A6A6"/>
              </a:solidFill>
              <a:latin typeface="Calibri" pitchFamily="34" charset="0"/>
            </a:endParaRPr>
          </a:p>
          <a:p>
            <a:pPr eaLnBrk="1" hangingPunct="1"/>
            <a:r>
              <a:rPr sz="1800" dirty="0" smtClean="0">
                <a:solidFill>
                  <a:srgbClr val="A6A6A6"/>
                </a:solidFill>
                <a:latin typeface="Calibri" pitchFamily="34" charset="0"/>
              </a:rPr>
              <a:t>Warszawa, 31 </a:t>
            </a:r>
            <a:r>
              <a:rPr sz="1800" dirty="0" err="1" smtClean="0">
                <a:solidFill>
                  <a:srgbClr val="A6A6A6"/>
                </a:solidFill>
                <a:latin typeface="Calibri" pitchFamily="34" charset="0"/>
              </a:rPr>
              <a:t>lipca</a:t>
            </a:r>
            <a:r>
              <a:rPr sz="1800" dirty="0" smtClean="0">
                <a:solidFill>
                  <a:srgbClr val="A6A6A6"/>
                </a:solidFill>
                <a:latin typeface="Calibri" pitchFamily="34" charset="0"/>
              </a:rPr>
              <a:t> 2013 r.</a:t>
            </a:r>
            <a:endParaRPr dirty="0" smtClean="0">
              <a:latin typeface="Calibri" pitchFamily="34" charset="0"/>
            </a:endParaRPr>
          </a:p>
        </p:txBody>
      </p:sp>
      <p:pic>
        <p:nvPicPr>
          <p:cNvPr id="2052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4663" y="333375"/>
            <a:ext cx="4483100" cy="297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Podtytuł 2"/>
          <p:cNvSpPr txBox="1">
            <a:spLocks noChangeArrowheads="1"/>
          </p:cNvSpPr>
          <p:nvPr/>
        </p:nvSpPr>
        <p:spPr bwMode="auto">
          <a:xfrm>
            <a:off x="684213" y="5661025"/>
            <a:ext cx="7920037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Ctr="1"/>
          <a:lstStyle/>
          <a:p>
            <a:pPr algn="ctr">
              <a:spcBef>
                <a:spcPts val="300"/>
              </a:spcBef>
            </a:pPr>
            <a:r>
              <a:rPr lang="pl-PL" sz="1400" i="1">
                <a:solidFill>
                  <a:srgbClr val="898989"/>
                </a:solidFill>
                <a:latin typeface="Calibri" pitchFamily="34" charset="0"/>
              </a:rPr>
              <a:t>Spotkanie współfinansowane ze środków Unii Europejskiej w ramach Europejskiego Funduszu Społecznego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2"/>
          <p:cNvSpPr txBox="1">
            <a:spLocks noGrp="1"/>
          </p:cNvSpPr>
          <p:nvPr>
            <p:ph idx="1"/>
          </p:nvPr>
        </p:nvSpPr>
        <p:spPr>
          <a:xfrm>
            <a:off x="1475656" y="908720"/>
            <a:ext cx="7024716" cy="3889375"/>
          </a:xfrm>
        </p:spPr>
        <p:txBody>
          <a:bodyPr/>
          <a:lstStyle/>
          <a:p>
            <a:pPr algn="just" eaLnBrk="1" fontAlgn="auto" hangingPunct="1">
              <a:spcBef>
                <a:spcPts val="400"/>
              </a:spcBef>
              <a:spcAft>
                <a:spcPts val="0"/>
              </a:spcAft>
              <a:buFont typeface="Arial"/>
              <a:buNone/>
              <a:defRPr/>
            </a:pPr>
            <a:r>
              <a:rPr sz="1600" b="1" dirty="0" smtClean="0">
                <a:solidFill>
                  <a:srgbClr val="77933C"/>
                </a:solidFill>
              </a:rPr>
              <a:t>	</a:t>
            </a:r>
            <a:r>
              <a:rPr sz="1600" dirty="0" err="1" smtClean="0"/>
              <a:t>możemy</a:t>
            </a:r>
            <a:r>
              <a:rPr sz="1600" dirty="0" smtClean="0"/>
              <a:t> skorzystać z posiadanych kontaktów, dotychczasowych doświadczeń projektowych, materiałów z konferencji, spotkań itp.</a:t>
            </a:r>
          </a:p>
          <a:p>
            <a:pPr lvl="1" algn="just" eaLnBrk="1" fontAlgn="auto">
              <a:spcBef>
                <a:spcPts val="400"/>
              </a:spcBef>
              <a:spcAft>
                <a:spcPts val="0"/>
              </a:spcAft>
              <a:buFont typeface="Wingdings" pitchFamily="2"/>
              <a:buChar char="§"/>
              <a:defRPr/>
            </a:pPr>
            <a:r>
              <a:rPr sz="1600" dirty="0" smtClean="0"/>
              <a:t>instrumentów oferowanych przez Krajową </a:t>
            </a:r>
            <a:r>
              <a:rPr sz="1600" dirty="0" err="1" smtClean="0"/>
              <a:t>Instytucję</a:t>
            </a:r>
            <a:r>
              <a:rPr sz="1600" dirty="0" smtClean="0"/>
              <a:t> </a:t>
            </a:r>
            <a:r>
              <a:rPr sz="1600" dirty="0" err="1" smtClean="0"/>
              <a:t>Wspomagającą</a:t>
            </a:r>
            <a:r>
              <a:rPr sz="1600" dirty="0" smtClean="0"/>
              <a:t>, w                 </a:t>
            </a:r>
            <a:r>
              <a:rPr sz="1600" dirty="0" err="1" smtClean="0"/>
              <a:t>tym</a:t>
            </a:r>
            <a:r>
              <a:rPr sz="1600" dirty="0" smtClean="0"/>
              <a:t>: </a:t>
            </a:r>
          </a:p>
          <a:p>
            <a:pPr lvl="1" algn="just" eaLnBrk="1" fontAlgn="auto">
              <a:spcBef>
                <a:spcPts val="400"/>
              </a:spcBef>
              <a:spcAft>
                <a:spcPts val="0"/>
              </a:spcAft>
              <a:buFontTx/>
              <a:buChar char="-"/>
              <a:defRPr/>
            </a:pPr>
            <a:r>
              <a:rPr sz="1600" dirty="0" err="1" smtClean="0"/>
              <a:t>baza</a:t>
            </a:r>
            <a:r>
              <a:rPr sz="1600" dirty="0" smtClean="0"/>
              <a:t> projektów </a:t>
            </a:r>
            <a:r>
              <a:rPr sz="1600" b="1" dirty="0" smtClean="0"/>
              <a:t>„Fishing Pool”</a:t>
            </a:r>
            <a:endParaRPr sz="1600" dirty="0" smtClean="0"/>
          </a:p>
          <a:p>
            <a:pPr lvl="1" algn="just" eaLnBrk="1" fontAlgn="auto">
              <a:spcBef>
                <a:spcPts val="400"/>
              </a:spcBef>
              <a:spcAft>
                <a:spcPts val="0"/>
              </a:spcAft>
              <a:buFontTx/>
              <a:buChar char="-"/>
              <a:defRPr/>
            </a:pPr>
            <a:r>
              <a:rPr sz="1600" b="1" dirty="0" err="1" smtClean="0"/>
              <a:t>Ponadnarodowe</a:t>
            </a:r>
            <a:r>
              <a:rPr sz="1600" b="1" dirty="0" smtClean="0"/>
              <a:t> Fora Partnerskie</a:t>
            </a:r>
            <a:r>
              <a:rPr sz="1600" dirty="0" smtClean="0"/>
              <a:t>, </a:t>
            </a:r>
          </a:p>
          <a:p>
            <a:pPr lvl="1" algn="just" eaLnBrk="1" fontAlgn="auto">
              <a:spcBef>
                <a:spcPts val="400"/>
              </a:spcBef>
              <a:spcAft>
                <a:spcPts val="0"/>
              </a:spcAft>
              <a:buFontTx/>
              <a:buChar char="-"/>
              <a:defRPr/>
            </a:pPr>
            <a:r>
              <a:rPr sz="1600" b="1" dirty="0" err="1" smtClean="0"/>
              <a:t>publikacje</a:t>
            </a:r>
            <a:r>
              <a:rPr sz="1600" dirty="0" smtClean="0"/>
              <a:t>, np. „Partnerstwo bez </a:t>
            </a:r>
            <a:r>
              <a:rPr sz="1600" dirty="0" err="1" smtClean="0"/>
              <a:t>granic</a:t>
            </a:r>
            <a:r>
              <a:rPr sz="1600" dirty="0" smtClean="0"/>
              <a:t>”), </a:t>
            </a:r>
            <a:r>
              <a:rPr sz="1600" dirty="0" err="1" smtClean="0"/>
              <a:t>dostępnych</a:t>
            </a:r>
            <a:r>
              <a:rPr sz="1600" dirty="0" smtClean="0"/>
              <a:t> na </a:t>
            </a:r>
            <a:r>
              <a:rPr sz="1600" dirty="0" err="1" smtClean="0"/>
              <a:t>portalu</a:t>
            </a:r>
            <a:r>
              <a:rPr sz="1600" dirty="0" smtClean="0"/>
              <a:t> KIW </a:t>
            </a:r>
            <a:r>
              <a:rPr sz="1600" dirty="0" smtClean="0">
                <a:hlinkClick r:id="rId2"/>
              </a:rPr>
              <a:t>www.kiw-pokl.org.pl</a:t>
            </a:r>
            <a:endParaRPr sz="1600" dirty="0" smtClean="0"/>
          </a:p>
          <a:p>
            <a:pPr lvl="1" algn="just" eaLnBrk="1" fontAlgn="auto">
              <a:spcBef>
                <a:spcPts val="400"/>
              </a:spcBef>
              <a:spcAft>
                <a:spcPts val="0"/>
              </a:spcAft>
              <a:buFont typeface="Wingdings" pitchFamily="2"/>
              <a:buChar char="§"/>
              <a:defRPr/>
            </a:pPr>
            <a:r>
              <a:rPr sz="1600" dirty="0" err="1" smtClean="0"/>
              <a:t>wykorzystać</a:t>
            </a:r>
            <a:r>
              <a:rPr sz="1600" dirty="0" smtClean="0"/>
              <a:t> istniejące </a:t>
            </a:r>
            <a:r>
              <a:rPr sz="1600" b="1" dirty="0" smtClean="0"/>
              <a:t>bazy danych</a:t>
            </a:r>
            <a:r>
              <a:rPr sz="1600" dirty="0" smtClean="0"/>
              <a:t>:</a:t>
            </a:r>
          </a:p>
          <a:p>
            <a:pPr lvl="1" algn="just" eaLnBrk="1" fontAlgn="auto">
              <a:spcBef>
                <a:spcPts val="400"/>
              </a:spcBef>
              <a:spcAft>
                <a:spcPts val="0"/>
              </a:spcAft>
              <a:buFont typeface="Arial"/>
              <a:buNone/>
              <a:defRPr/>
            </a:pPr>
            <a:endParaRPr sz="800" dirty="0" smtClean="0">
              <a:hlinkClick r:id="rId3"/>
            </a:endParaRPr>
          </a:p>
          <a:p>
            <a:pPr lvl="1" algn="just" eaLnBrk="1" fontAlgn="auto">
              <a:spcBef>
                <a:spcPts val="400"/>
              </a:spcBef>
              <a:spcAft>
                <a:spcPts val="0"/>
              </a:spcAft>
              <a:buFont typeface="Arial"/>
              <a:buNone/>
              <a:defRPr/>
            </a:pPr>
            <a:r>
              <a:rPr sz="1600" dirty="0" smtClean="0">
                <a:hlinkClick r:id="rId3"/>
              </a:rPr>
              <a:t>www.transnational-toolkit.eu</a:t>
            </a:r>
            <a:r>
              <a:rPr sz="1600" dirty="0" smtClean="0"/>
              <a:t> -</a:t>
            </a:r>
            <a:r>
              <a:rPr sz="1600" b="1" dirty="0" smtClean="0"/>
              <a:t> </a:t>
            </a:r>
            <a:r>
              <a:rPr lang="pl-PL" sz="1600" dirty="0" err="1" smtClean="0"/>
              <a:t>Toolkit</a:t>
            </a:r>
            <a:r>
              <a:rPr lang="pl-PL" sz="1600" dirty="0" smtClean="0"/>
              <a:t> jest stroną internetową finansowaną przez Komisję Europejską i służącą wymianie informacji na temat współpracy ponadnarodowej w ramach EFS w obecnym okresie programowania. </a:t>
            </a:r>
          </a:p>
          <a:p>
            <a:pPr lvl="1" algn="just" eaLnBrk="1" fontAlgn="auto">
              <a:spcBef>
                <a:spcPts val="400"/>
              </a:spcBef>
              <a:spcAft>
                <a:spcPts val="0"/>
              </a:spcAft>
              <a:buNone/>
              <a:defRPr/>
            </a:pPr>
            <a:r>
              <a:rPr lang="pl-PL" sz="1600" u="sng" dirty="0" err="1" smtClean="0">
                <a:hlinkClick r:id="rId4"/>
              </a:rPr>
              <a:t>www.transnationality.eu</a:t>
            </a:r>
            <a:r>
              <a:rPr lang="pl-PL" sz="1600" dirty="0" smtClean="0"/>
              <a:t> - strona dedykowana współpracy ponadnarodowej w ramach EFS, prowadzona przez Europejską Sieć ds. Współpracy Ponadnarodowej 2014-2020</a:t>
            </a:r>
          </a:p>
          <a:p>
            <a:pPr lvl="1" algn="just" eaLnBrk="1" fontAlgn="auto">
              <a:spcBef>
                <a:spcPts val="400"/>
              </a:spcBef>
              <a:spcAft>
                <a:spcPts val="0"/>
              </a:spcAft>
              <a:buNone/>
              <a:defRPr/>
            </a:pPr>
            <a:r>
              <a:rPr lang="pl-PL" sz="1600" dirty="0" err="1" smtClean="0">
                <a:latin typeface="Calibri" pitchFamily="34" charset="0"/>
                <a:hlinkClick r:id="rId5"/>
              </a:rPr>
              <a:t>www.inclusiveeurope.se</a:t>
            </a:r>
            <a:r>
              <a:rPr lang="pl-PL" sz="1600" dirty="0" smtClean="0">
                <a:latin typeface="Calibri" pitchFamily="34" charset="0"/>
              </a:rPr>
              <a:t> - strona polsko-szwedzkiego </a:t>
            </a:r>
            <a:r>
              <a:rPr lang="pl-PL" sz="1600" dirty="0" err="1" smtClean="0">
                <a:latin typeface="Calibri" pitchFamily="34" charset="0"/>
              </a:rPr>
              <a:t>projektu</a:t>
            </a:r>
            <a:r>
              <a:rPr lang="pl-PL" sz="1600" dirty="0" smtClean="0">
                <a:latin typeface="Calibri" pitchFamily="34" charset="0"/>
              </a:rPr>
              <a:t> „Inclusive Europe”, realizowanego we współpracy z KIW CPE</a:t>
            </a:r>
          </a:p>
          <a:p>
            <a:pPr lvl="1" algn="just" eaLnBrk="1" fontAlgn="auto">
              <a:spcBef>
                <a:spcPts val="400"/>
              </a:spcBef>
              <a:spcAft>
                <a:spcPts val="0"/>
              </a:spcAft>
              <a:buNone/>
              <a:defRPr/>
            </a:pPr>
            <a:endParaRPr lang="pl-PL" sz="1600" dirty="0" smtClean="0"/>
          </a:p>
          <a:p>
            <a:pPr lvl="1" algn="just" eaLnBrk="1" fontAlgn="auto">
              <a:spcBef>
                <a:spcPts val="400"/>
              </a:spcBef>
              <a:spcAft>
                <a:spcPts val="0"/>
              </a:spcAft>
              <a:buNone/>
              <a:defRPr/>
            </a:pPr>
            <a:endParaRPr lang="pl-PL" sz="1600" dirty="0" smtClean="0">
              <a:hlinkClick r:id="rId6"/>
            </a:endParaRPr>
          </a:p>
          <a:p>
            <a:pPr lvl="1" algn="just" eaLnBrk="1" fontAlgn="auto">
              <a:spcBef>
                <a:spcPts val="400"/>
              </a:spcBef>
              <a:spcAft>
                <a:spcPts val="0"/>
              </a:spcAft>
              <a:buFont typeface="Arial"/>
              <a:buNone/>
              <a:defRPr/>
            </a:pPr>
            <a:endParaRPr lang="pl-PL" sz="1600" dirty="0" smtClean="0"/>
          </a:p>
          <a:p>
            <a:pPr lvl="1" algn="just" eaLnBrk="1" fontAlgn="auto">
              <a:spcBef>
                <a:spcPts val="400"/>
              </a:spcBef>
              <a:spcAft>
                <a:spcPts val="0"/>
              </a:spcAft>
              <a:buFont typeface="Arial"/>
              <a:buNone/>
              <a:defRPr/>
            </a:pPr>
            <a:endParaRPr sz="1600" b="1" dirty="0" smtClean="0"/>
          </a:p>
          <a:p>
            <a:pPr lvl="1" eaLnBrk="1" fontAlgn="auto">
              <a:spcBef>
                <a:spcPts val="500"/>
              </a:spcBef>
              <a:spcAft>
                <a:spcPts val="0"/>
              </a:spcAft>
              <a:buFont typeface="Arial"/>
              <a:buNone/>
              <a:defRPr/>
            </a:pPr>
            <a:r>
              <a:rPr sz="1600" b="1" dirty="0" smtClean="0">
                <a:solidFill>
                  <a:srgbClr val="FF6600"/>
                </a:solidFill>
              </a:rPr>
              <a:t> </a:t>
            </a:r>
            <a:endParaRPr sz="2000" b="1" dirty="0" smtClean="0">
              <a:solidFill>
                <a:srgbClr val="FF6600"/>
              </a:solidFill>
            </a:endParaRPr>
          </a:p>
          <a:p>
            <a:pPr eaLnBrk="1" fontAlgn="auto">
              <a:spcBef>
                <a:spcPts val="400"/>
              </a:spcBef>
              <a:spcAft>
                <a:spcPts val="0"/>
              </a:spcAft>
              <a:buFont typeface="Arial"/>
              <a:buNone/>
              <a:defRPr/>
            </a:pPr>
            <a:endParaRPr sz="1600" dirty="0" smtClean="0"/>
          </a:p>
        </p:txBody>
      </p:sp>
      <p:grpSp>
        <p:nvGrpSpPr>
          <p:cNvPr id="10243" name="Grupa 3"/>
          <p:cNvGrpSpPr>
            <a:grpSpLocks/>
          </p:cNvGrpSpPr>
          <p:nvPr/>
        </p:nvGrpSpPr>
        <p:grpSpPr bwMode="auto">
          <a:xfrm>
            <a:off x="0" y="3141663"/>
            <a:ext cx="1897063" cy="2447925"/>
            <a:chOff x="0" y="3141658"/>
            <a:chExt cx="1897059" cy="2447921"/>
          </a:xfrm>
        </p:grpSpPr>
        <p:pic>
          <p:nvPicPr>
            <p:cNvPr id="10245" name="Picture 2" descr="http://us.123rf.com/400wm/400/400/evaners/evaners0812/evaners081200008/4033770-vector-przyk-adem-greckie-kolumny-jonowe.jpg"/>
            <p:cNvPicPr>
              <a:picLocks noChangeAspect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0" y="3141658"/>
              <a:ext cx="1897059" cy="24479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46" name="pole tekstowe 5"/>
            <p:cNvSpPr txBox="1">
              <a:spLocks noChangeArrowheads="1"/>
            </p:cNvSpPr>
            <p:nvPr/>
          </p:nvSpPr>
          <p:spPr bwMode="auto">
            <a:xfrm rot="16200000">
              <a:off x="36045" y="4185347"/>
              <a:ext cx="1835740" cy="900345"/>
            </a:xfrm>
            <a:prstGeom prst="rect">
              <a:avLst/>
            </a:prstGeom>
            <a:solidFill>
              <a:srgbClr val="4F6228"/>
            </a:solidFill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pl-PL" sz="2000" b="1" dirty="0">
                  <a:solidFill>
                    <a:srgbClr val="FFFFFF"/>
                  </a:solidFill>
                  <a:latin typeface="Calibri" pitchFamily="34" charset="0"/>
                </a:rPr>
                <a:t>PARTNERSTWO</a:t>
              </a:r>
            </a:p>
          </p:txBody>
        </p:sp>
      </p:grpSp>
      <p:sp>
        <p:nvSpPr>
          <p:cNvPr id="10244" name="pole tekstowe 6"/>
          <p:cNvSpPr txBox="1">
            <a:spLocks noChangeArrowheads="1"/>
          </p:cNvSpPr>
          <p:nvPr/>
        </p:nvSpPr>
        <p:spPr bwMode="auto">
          <a:xfrm>
            <a:off x="3419475" y="260350"/>
            <a:ext cx="47529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Ctr="1">
            <a:spAutoFit/>
          </a:bodyPr>
          <a:lstStyle/>
          <a:p>
            <a:pPr algn="ctr"/>
            <a:r>
              <a:rPr lang="pl-PL" sz="2800" b="1">
                <a:solidFill>
                  <a:srgbClr val="4F6228"/>
                </a:solidFill>
                <a:latin typeface="Calibri" pitchFamily="34" charset="0"/>
              </a:rPr>
              <a:t>SZUKAJĄC PARTNERA:</a:t>
            </a:r>
            <a:endParaRPr lang="pl-PL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2"/>
          <p:cNvSpPr txBox="1">
            <a:spLocks noGrp="1"/>
          </p:cNvSpPr>
          <p:nvPr>
            <p:ph idx="1"/>
          </p:nvPr>
        </p:nvSpPr>
        <p:spPr>
          <a:xfrm>
            <a:off x="1619250" y="1123950"/>
            <a:ext cx="7024716" cy="3889375"/>
          </a:xfrm>
        </p:spPr>
        <p:txBody>
          <a:bodyPr/>
          <a:lstStyle/>
          <a:p>
            <a:pPr lvl="1" algn="just" eaLnBrk="1" fontAlgn="auto">
              <a:spcBef>
                <a:spcPts val="400"/>
              </a:spcBef>
              <a:spcAft>
                <a:spcPts val="0"/>
              </a:spcAft>
              <a:buNone/>
              <a:defRPr/>
            </a:pPr>
            <a:r>
              <a:rPr lang="pl-PL" sz="1600" dirty="0" err="1" smtClean="0">
                <a:latin typeface="Calibri" pitchFamily="34" charset="0"/>
                <a:hlinkClick r:id="rId2"/>
              </a:rPr>
              <a:t>www.leonardo.org.pl</a:t>
            </a:r>
            <a:r>
              <a:rPr lang="pl-PL" sz="1600" dirty="0" smtClean="0">
                <a:latin typeface="Calibri" pitchFamily="34" charset="0"/>
              </a:rPr>
              <a:t> - kompendia </a:t>
            </a:r>
            <a:r>
              <a:rPr lang="pl-PL" sz="1600" dirty="0" err="1" smtClean="0">
                <a:latin typeface="Calibri" pitchFamily="34" charset="0"/>
              </a:rPr>
              <a:t>projektów</a:t>
            </a:r>
            <a:r>
              <a:rPr lang="pl-PL" sz="1600" dirty="0" smtClean="0">
                <a:latin typeface="Calibri" pitchFamily="34" charset="0"/>
              </a:rPr>
              <a:t> Leonardo da Vinci</a:t>
            </a:r>
          </a:p>
          <a:p>
            <a:pPr lvl="1" algn="just" eaLnBrk="1" fontAlgn="auto">
              <a:spcBef>
                <a:spcPts val="400"/>
              </a:spcBef>
              <a:spcAft>
                <a:spcPts val="0"/>
              </a:spcAft>
              <a:buNone/>
              <a:defRPr/>
            </a:pPr>
            <a:endParaRPr lang="pl-PL" sz="1600" u="sng" dirty="0" smtClean="0">
              <a:hlinkClick r:id="rId3"/>
            </a:endParaRPr>
          </a:p>
          <a:p>
            <a:pPr lvl="1" algn="just" eaLnBrk="1" fontAlgn="auto">
              <a:spcBef>
                <a:spcPts val="400"/>
              </a:spcBef>
              <a:spcAft>
                <a:spcPts val="0"/>
              </a:spcAft>
              <a:buNone/>
              <a:defRPr/>
            </a:pPr>
            <a:r>
              <a:rPr lang="pl-PL" sz="1600" u="sng" dirty="0" smtClean="0">
                <a:hlinkClick r:id="rId3"/>
              </a:rPr>
              <a:t>http://www.adam-europe.eu/adam/homepageView.htm</a:t>
            </a:r>
            <a:r>
              <a:rPr lang="pl-PL" sz="1600" dirty="0" smtClean="0"/>
              <a:t> - ADAM (</a:t>
            </a:r>
            <a:r>
              <a:rPr lang="pl-PL" sz="1600" dirty="0" err="1" smtClean="0"/>
              <a:t>Advanced</a:t>
            </a:r>
            <a:r>
              <a:rPr lang="pl-PL" sz="1600" dirty="0" smtClean="0"/>
              <a:t> Data </a:t>
            </a:r>
            <a:r>
              <a:rPr lang="pl-PL" sz="1600" dirty="0" err="1" smtClean="0"/>
              <a:t>Archive</a:t>
            </a:r>
            <a:r>
              <a:rPr lang="pl-PL" sz="1600" dirty="0" smtClean="0"/>
              <a:t> and Management System) jest portalem o projektach Leonardo da Vinci i ich produktach (np. programach nauczania, modułach szkoleniowych, narzędziach badania umiejętności i kwalifikacji zawodowych, materiałach do nauki języków obcych).  </a:t>
            </a:r>
          </a:p>
          <a:p>
            <a:pPr marL="446088" indent="0" algn="just" eaLnBrk="1" hangingPunct="1">
              <a:lnSpc>
                <a:spcPct val="90000"/>
              </a:lnSpc>
              <a:spcBef>
                <a:spcPts val="500"/>
              </a:spcBef>
              <a:buNone/>
            </a:pPr>
            <a:endParaRPr lang="pl-PL" sz="1600" dirty="0" smtClean="0">
              <a:latin typeface="Calibri" pitchFamily="34" charset="0"/>
              <a:hlinkClick r:id="rId4"/>
            </a:endParaRPr>
          </a:p>
          <a:p>
            <a:pPr marL="446088" indent="0" algn="just" eaLnBrk="1" hangingPunct="1">
              <a:lnSpc>
                <a:spcPct val="90000"/>
              </a:lnSpc>
              <a:spcBef>
                <a:spcPts val="500"/>
              </a:spcBef>
              <a:buNone/>
            </a:pPr>
            <a:r>
              <a:rPr lang="pl-PL" sz="1600" dirty="0" err="1" smtClean="0">
                <a:latin typeface="Calibri" pitchFamily="34" charset="0"/>
                <a:hlinkClick r:id="rId4"/>
              </a:rPr>
              <a:t>www.equal.org.pl</a:t>
            </a:r>
            <a:r>
              <a:rPr lang="pl-PL" sz="1600" dirty="0" smtClean="0">
                <a:latin typeface="Calibri" pitchFamily="34" charset="0"/>
              </a:rPr>
              <a:t>  -  baza rezultatów PIW EQUAL</a:t>
            </a:r>
          </a:p>
          <a:p>
            <a:pPr marL="720725" indent="-274638" algn="just" eaLnBrk="1" hangingPunct="1">
              <a:lnSpc>
                <a:spcPct val="90000"/>
              </a:lnSpc>
              <a:spcBef>
                <a:spcPts val="500"/>
              </a:spcBef>
              <a:buNone/>
            </a:pPr>
            <a:endParaRPr lang="pl-PL" sz="1600" dirty="0" smtClean="0">
              <a:latin typeface="Calibri" pitchFamily="34" charset="0"/>
              <a:hlinkClick r:id="rId5"/>
            </a:endParaRPr>
          </a:p>
          <a:p>
            <a:pPr marL="720725" indent="-274638" algn="just" eaLnBrk="1" hangingPunct="1">
              <a:lnSpc>
                <a:spcPct val="90000"/>
              </a:lnSpc>
              <a:spcBef>
                <a:spcPts val="500"/>
              </a:spcBef>
              <a:buNone/>
            </a:pPr>
            <a:r>
              <a:rPr lang="pl-PL" sz="1600" dirty="0" err="1" smtClean="0">
                <a:latin typeface="Calibri" pitchFamily="34" charset="0"/>
                <a:hlinkClick r:id="rId5"/>
              </a:rPr>
              <a:t>www.frse.org.pl</a:t>
            </a:r>
            <a:r>
              <a:rPr lang="pl-PL" sz="1600" dirty="0" smtClean="0">
                <a:latin typeface="Calibri" pitchFamily="34" charset="0"/>
              </a:rPr>
              <a:t> - strona Fundacji  Rozwoju Systemu Edukacji wdrażającej program LLP (Life Long Learning </a:t>
            </a:r>
            <a:r>
              <a:rPr lang="pl-PL" sz="1600" dirty="0" err="1" smtClean="0">
                <a:latin typeface="Calibri" pitchFamily="34" charset="0"/>
              </a:rPr>
              <a:t>Programme</a:t>
            </a:r>
            <a:r>
              <a:rPr lang="pl-PL" sz="1600" dirty="0" smtClean="0">
                <a:latin typeface="Calibri" pitchFamily="34" charset="0"/>
              </a:rPr>
              <a:t>, w tym Leonardo da Vinci, </a:t>
            </a:r>
            <a:r>
              <a:rPr lang="pl-PL" sz="1600" dirty="0" err="1" smtClean="0"/>
              <a:t>projekty</a:t>
            </a:r>
            <a:r>
              <a:rPr lang="pl-PL" sz="1600" dirty="0" smtClean="0">
                <a:latin typeface="Calibri" pitchFamily="34" charset="0"/>
              </a:rPr>
              <a:t> </a:t>
            </a:r>
            <a:r>
              <a:rPr lang="pl-PL" sz="1600" dirty="0" smtClean="0"/>
              <a:t>pilotażowe</a:t>
            </a:r>
            <a:r>
              <a:rPr lang="pl-PL" sz="1600" dirty="0" smtClean="0">
                <a:latin typeface="Calibri" pitchFamily="34" charset="0"/>
              </a:rPr>
              <a:t> i </a:t>
            </a:r>
            <a:r>
              <a:rPr lang="pl-PL" sz="1600" dirty="0" err="1" smtClean="0">
                <a:latin typeface="Calibri" pitchFamily="34" charset="0"/>
              </a:rPr>
              <a:t>projekty</a:t>
            </a:r>
            <a:r>
              <a:rPr lang="pl-PL" sz="1600" dirty="0" smtClean="0">
                <a:latin typeface="Calibri" pitchFamily="34" charset="0"/>
              </a:rPr>
              <a:t> transferu innowacji, z dziedziny kształcenia                 i </a:t>
            </a:r>
            <a:r>
              <a:rPr lang="pl-PL" sz="1600" dirty="0" err="1" smtClean="0">
                <a:latin typeface="Calibri" pitchFamily="34" charset="0"/>
              </a:rPr>
              <a:t>szkolenia</a:t>
            </a:r>
            <a:r>
              <a:rPr lang="pl-PL" sz="1600" dirty="0" smtClean="0">
                <a:latin typeface="Calibri" pitchFamily="34" charset="0"/>
              </a:rPr>
              <a:t> zawodowego)</a:t>
            </a:r>
          </a:p>
          <a:p>
            <a:pPr marL="446088" indent="0" algn="just" eaLnBrk="1" hangingPunct="1">
              <a:lnSpc>
                <a:spcPct val="90000"/>
              </a:lnSpc>
              <a:spcBef>
                <a:spcPts val="500"/>
              </a:spcBef>
              <a:buNone/>
            </a:pPr>
            <a:endParaRPr lang="pl-PL" sz="1600" dirty="0" smtClean="0">
              <a:latin typeface="Calibri" pitchFamily="34" charset="0"/>
              <a:hlinkClick r:id="rId2"/>
            </a:endParaRPr>
          </a:p>
          <a:p>
            <a:pPr marL="720725" indent="-274638" algn="just" eaLnBrk="1" hangingPunct="1">
              <a:lnSpc>
                <a:spcPct val="90000"/>
              </a:lnSpc>
              <a:spcBef>
                <a:spcPts val="500"/>
              </a:spcBef>
              <a:buNone/>
            </a:pPr>
            <a:r>
              <a:rPr lang="pl-PL" sz="1600" u="sng" dirty="0" smtClean="0">
                <a:hlinkClick r:id="rId6"/>
              </a:rPr>
              <a:t>http://pl.plsk.eu/index/?id=6ecbdd6ec859d284dc13885a37ce8d81</a:t>
            </a:r>
            <a:r>
              <a:rPr lang="pl-PL" sz="1600" dirty="0" smtClean="0"/>
              <a:t> – baza Programu  </a:t>
            </a:r>
            <a:r>
              <a:rPr lang="pl-PL" sz="1600" dirty="0" smtClean="0">
                <a:latin typeface="Calibri" pitchFamily="34" charset="0"/>
              </a:rPr>
              <a:t>Współpracy</a:t>
            </a:r>
            <a:r>
              <a:rPr lang="pl-PL" sz="1600" dirty="0" smtClean="0"/>
              <a:t> </a:t>
            </a:r>
            <a:r>
              <a:rPr lang="pl-PL" sz="1600" dirty="0" err="1" smtClean="0"/>
              <a:t>Transgranicznej</a:t>
            </a:r>
            <a:r>
              <a:rPr lang="pl-PL" sz="1600" dirty="0" smtClean="0"/>
              <a:t> RZECZPOSPOLITA POLSKA - REPUBLIKA SŁOWACKA 2007-2013</a:t>
            </a:r>
          </a:p>
          <a:p>
            <a:pPr marL="446088" indent="0" algn="just" eaLnBrk="1" hangingPunct="1">
              <a:lnSpc>
                <a:spcPct val="90000"/>
              </a:lnSpc>
              <a:spcBef>
                <a:spcPts val="500"/>
              </a:spcBef>
              <a:buNone/>
            </a:pPr>
            <a:endParaRPr lang="pl-PL" sz="1600" dirty="0" smtClean="0">
              <a:latin typeface="Calibri" pitchFamily="34" charset="0"/>
            </a:endParaRPr>
          </a:p>
          <a:p>
            <a:pPr marL="446088" indent="0" eaLnBrk="1" hangingPunct="1">
              <a:lnSpc>
                <a:spcPct val="90000"/>
              </a:lnSpc>
              <a:spcBef>
                <a:spcPts val="500"/>
              </a:spcBef>
              <a:buNone/>
            </a:pPr>
            <a:endParaRPr lang="pl-PL" sz="1600" dirty="0" smtClean="0">
              <a:latin typeface="Calibri" pitchFamily="34" charset="0"/>
            </a:endParaRPr>
          </a:p>
          <a:p>
            <a:pPr marL="446088" indent="0" eaLnBrk="1" hangingPunct="1">
              <a:lnSpc>
                <a:spcPct val="90000"/>
              </a:lnSpc>
              <a:spcBef>
                <a:spcPts val="500"/>
              </a:spcBef>
              <a:buNone/>
            </a:pPr>
            <a:endParaRPr lang="pl-PL" sz="1600" dirty="0" smtClean="0">
              <a:latin typeface="Calibri" pitchFamily="34" charset="0"/>
            </a:endParaRPr>
          </a:p>
          <a:p>
            <a:pPr marL="446088" indent="0" eaLnBrk="1" hangingPunct="1">
              <a:lnSpc>
                <a:spcPct val="90000"/>
              </a:lnSpc>
              <a:spcBef>
                <a:spcPts val="500"/>
              </a:spcBef>
              <a:buNone/>
            </a:pPr>
            <a:endParaRPr lang="pl-PL" sz="1600" dirty="0" smtClean="0">
              <a:latin typeface="Calibri" pitchFamily="34" charset="0"/>
            </a:endParaRPr>
          </a:p>
          <a:p>
            <a:pPr marL="446088" indent="0" eaLnBrk="1" hangingPunct="1">
              <a:lnSpc>
                <a:spcPct val="90000"/>
              </a:lnSpc>
              <a:spcBef>
                <a:spcPts val="500"/>
              </a:spcBef>
              <a:buNone/>
            </a:pPr>
            <a:endParaRPr lang="pl-PL" sz="1600" dirty="0" smtClean="0">
              <a:latin typeface="Calibri" pitchFamily="34" charset="0"/>
            </a:endParaRPr>
          </a:p>
          <a:p>
            <a:pPr marL="446088" indent="0" eaLnBrk="1" hangingPunct="1">
              <a:lnSpc>
                <a:spcPct val="90000"/>
              </a:lnSpc>
              <a:spcBef>
                <a:spcPts val="500"/>
              </a:spcBef>
              <a:buNone/>
            </a:pPr>
            <a:endParaRPr lang="pl-PL" sz="1600" dirty="0" smtClean="0">
              <a:latin typeface="Calibri" pitchFamily="34" charset="0"/>
            </a:endParaRPr>
          </a:p>
          <a:p>
            <a:pPr marL="446088" indent="0" eaLnBrk="1" hangingPunct="1">
              <a:lnSpc>
                <a:spcPct val="90000"/>
              </a:lnSpc>
              <a:spcBef>
                <a:spcPts val="500"/>
              </a:spcBef>
              <a:buNone/>
            </a:pPr>
            <a:endParaRPr lang="pl-PL" sz="1600" dirty="0" smtClean="0">
              <a:latin typeface="Calibri" pitchFamily="34" charset="0"/>
            </a:endParaRPr>
          </a:p>
          <a:p>
            <a:pPr marL="446088" indent="0" eaLnBrk="1" hangingPunct="1">
              <a:lnSpc>
                <a:spcPct val="90000"/>
              </a:lnSpc>
              <a:spcBef>
                <a:spcPts val="500"/>
              </a:spcBef>
              <a:buNone/>
            </a:pPr>
            <a:endParaRPr lang="pl-PL" sz="1600" dirty="0" smtClean="0">
              <a:latin typeface="Calibri" pitchFamily="34" charset="0"/>
            </a:endParaRPr>
          </a:p>
          <a:p>
            <a:pPr lvl="1" algn="just" eaLnBrk="1" fontAlgn="auto">
              <a:spcBef>
                <a:spcPts val="400"/>
              </a:spcBef>
              <a:spcAft>
                <a:spcPts val="0"/>
              </a:spcAft>
              <a:buFont typeface="Arial"/>
              <a:buNone/>
              <a:defRPr/>
            </a:pPr>
            <a:endParaRPr sz="1600" b="1" dirty="0" smtClean="0"/>
          </a:p>
          <a:p>
            <a:pPr lvl="1" eaLnBrk="1" fontAlgn="auto">
              <a:spcBef>
                <a:spcPts val="500"/>
              </a:spcBef>
              <a:spcAft>
                <a:spcPts val="0"/>
              </a:spcAft>
              <a:buFont typeface="Arial"/>
              <a:buNone/>
              <a:defRPr/>
            </a:pPr>
            <a:r>
              <a:rPr sz="1600" b="1" dirty="0" smtClean="0">
                <a:solidFill>
                  <a:srgbClr val="FF6600"/>
                </a:solidFill>
              </a:rPr>
              <a:t> </a:t>
            </a:r>
            <a:endParaRPr sz="2000" b="1" dirty="0" smtClean="0">
              <a:solidFill>
                <a:srgbClr val="FF6600"/>
              </a:solidFill>
            </a:endParaRPr>
          </a:p>
          <a:p>
            <a:pPr eaLnBrk="1" fontAlgn="auto">
              <a:spcBef>
                <a:spcPts val="400"/>
              </a:spcBef>
              <a:spcAft>
                <a:spcPts val="0"/>
              </a:spcAft>
              <a:buFont typeface="Arial"/>
              <a:buNone/>
              <a:defRPr/>
            </a:pPr>
            <a:endParaRPr sz="1600" dirty="0" smtClean="0"/>
          </a:p>
        </p:txBody>
      </p:sp>
      <p:grpSp>
        <p:nvGrpSpPr>
          <p:cNvPr id="3" name="Grupa 3"/>
          <p:cNvGrpSpPr>
            <a:grpSpLocks/>
          </p:cNvGrpSpPr>
          <p:nvPr/>
        </p:nvGrpSpPr>
        <p:grpSpPr bwMode="auto">
          <a:xfrm>
            <a:off x="0" y="3141663"/>
            <a:ext cx="1897063" cy="2447925"/>
            <a:chOff x="0" y="3141658"/>
            <a:chExt cx="1897059" cy="2447921"/>
          </a:xfrm>
        </p:grpSpPr>
        <p:pic>
          <p:nvPicPr>
            <p:cNvPr id="10245" name="Picture 2" descr="http://us.123rf.com/400wm/400/400/evaners/evaners0812/evaners081200008/4033770-vector-przyk-adem-greckie-kolumny-jonowe.jpg"/>
            <p:cNvPicPr>
              <a:picLocks noChangeAspect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0" y="3141658"/>
              <a:ext cx="1897059" cy="24479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46" name="pole tekstowe 5"/>
            <p:cNvSpPr txBox="1">
              <a:spLocks noChangeArrowheads="1"/>
            </p:cNvSpPr>
            <p:nvPr/>
          </p:nvSpPr>
          <p:spPr bwMode="auto">
            <a:xfrm rot="16200000">
              <a:off x="36045" y="4185347"/>
              <a:ext cx="1835740" cy="900345"/>
            </a:xfrm>
            <a:prstGeom prst="rect">
              <a:avLst/>
            </a:prstGeom>
            <a:solidFill>
              <a:srgbClr val="4F6228"/>
            </a:solidFill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pl-PL" sz="2000" b="1" dirty="0">
                  <a:solidFill>
                    <a:srgbClr val="FFFFFF"/>
                  </a:solidFill>
                  <a:latin typeface="Calibri" pitchFamily="34" charset="0"/>
                </a:rPr>
                <a:t>PARTNERSTWO</a:t>
              </a:r>
            </a:p>
          </p:txBody>
        </p:sp>
      </p:grpSp>
      <p:sp>
        <p:nvSpPr>
          <p:cNvPr id="10244" name="pole tekstowe 6"/>
          <p:cNvSpPr txBox="1">
            <a:spLocks noChangeArrowheads="1"/>
          </p:cNvSpPr>
          <p:nvPr/>
        </p:nvSpPr>
        <p:spPr bwMode="auto">
          <a:xfrm>
            <a:off x="3419475" y="260350"/>
            <a:ext cx="47529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Ctr="1">
            <a:spAutoFit/>
          </a:bodyPr>
          <a:lstStyle/>
          <a:p>
            <a:pPr algn="ctr"/>
            <a:r>
              <a:rPr lang="pl-PL" sz="2800" b="1">
                <a:solidFill>
                  <a:srgbClr val="4F6228"/>
                </a:solidFill>
                <a:latin typeface="Calibri" pitchFamily="34" charset="0"/>
              </a:rPr>
              <a:t>SZUKAJĄC PARTNERA:</a:t>
            </a:r>
            <a:endParaRPr lang="pl-PL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2"/>
          <p:cNvSpPr txBox="1">
            <a:spLocks noGrp="1"/>
          </p:cNvSpPr>
          <p:nvPr>
            <p:ph idx="1"/>
          </p:nvPr>
        </p:nvSpPr>
        <p:spPr>
          <a:xfrm>
            <a:off x="1835696" y="1052736"/>
            <a:ext cx="6929486" cy="3656027"/>
          </a:xfrm>
        </p:spPr>
        <p:txBody>
          <a:bodyPr/>
          <a:lstStyle/>
          <a:p>
            <a:pPr algn="just">
              <a:buNone/>
            </a:pPr>
            <a:r>
              <a:rPr lang="pl-PL" sz="1600" u="sng" dirty="0" smtClean="0">
                <a:hlinkClick r:id="rId2"/>
              </a:rPr>
              <a:t>http://www.esfconet.provincia.tn.it/public/partnership_view.php</a:t>
            </a:r>
            <a:r>
              <a:rPr lang="pl-PL" sz="1600" dirty="0" smtClean="0"/>
              <a:t> - baza </a:t>
            </a:r>
            <a:r>
              <a:rPr lang="pl-PL" sz="1600" dirty="0" err="1" smtClean="0"/>
              <a:t>ESFCoNet</a:t>
            </a:r>
            <a:r>
              <a:rPr lang="pl-PL" sz="1600" dirty="0" smtClean="0"/>
              <a:t> jest siecią współpracy ponadnarodowej utworzoną w celu wspomagania wdrażania programów operacyjnych 2007–2013 poprzez wymianę informacji, dobrych praktyk, personelu oraz realizowanie projektów.</a:t>
            </a:r>
          </a:p>
          <a:p>
            <a:pPr algn="just">
              <a:buNone/>
            </a:pPr>
            <a:endParaRPr lang="pl-PL" sz="1600" u="sng" dirty="0" smtClean="0">
              <a:hlinkClick r:id="rId3"/>
            </a:endParaRPr>
          </a:p>
          <a:p>
            <a:pPr algn="just">
              <a:buNone/>
            </a:pPr>
            <a:r>
              <a:rPr lang="pl-PL" sz="1600" u="sng" dirty="0" smtClean="0">
                <a:hlinkClick r:id="rId3"/>
              </a:rPr>
              <a:t>https://webgate.ec.europa.eu/regionetwork2020/node/2383</a:t>
            </a:r>
            <a:r>
              <a:rPr lang="pl-PL" sz="1600" dirty="0" smtClean="0"/>
              <a:t> - </a:t>
            </a:r>
            <a:r>
              <a:rPr lang="pl-PL" sz="1600" dirty="0" err="1" smtClean="0"/>
              <a:t>RegioNetwork</a:t>
            </a:r>
            <a:r>
              <a:rPr lang="pl-PL" sz="1600" dirty="0" smtClean="0"/>
              <a:t> jest internetową platformą współpracy dla przedstawicieli regionów europejskich i innych osób zainteresowanych unijną polityką regionalną.</a:t>
            </a:r>
          </a:p>
          <a:p>
            <a:pPr algn="just">
              <a:buNone/>
            </a:pPr>
            <a:endParaRPr lang="pl-PL" sz="1600" u="sng" dirty="0" smtClean="0">
              <a:hlinkClick r:id="rId4"/>
            </a:endParaRPr>
          </a:p>
          <a:p>
            <a:pPr algn="just">
              <a:buNone/>
            </a:pPr>
            <a:r>
              <a:rPr lang="pl-PL" sz="1600" u="sng" dirty="0" smtClean="0">
                <a:hlinkClick r:id="rId4"/>
              </a:rPr>
              <a:t>http://www.europeansharedtreasure.eu/index.php</a:t>
            </a:r>
            <a:r>
              <a:rPr lang="pl-PL" sz="1600" dirty="0" smtClean="0"/>
              <a:t> - </a:t>
            </a:r>
            <a:r>
              <a:rPr lang="pl-PL" sz="1600" dirty="0" err="1" smtClean="0"/>
              <a:t>European</a:t>
            </a:r>
            <a:r>
              <a:rPr lang="pl-PL" sz="1600" dirty="0" smtClean="0"/>
              <a:t> </a:t>
            </a:r>
            <a:r>
              <a:rPr lang="pl-PL" sz="1600" dirty="0" err="1" smtClean="0"/>
              <a:t>Shared</a:t>
            </a:r>
            <a:r>
              <a:rPr lang="pl-PL" sz="1600" dirty="0" smtClean="0"/>
              <a:t> </a:t>
            </a:r>
            <a:r>
              <a:rPr lang="pl-PL" sz="1600" dirty="0" err="1" smtClean="0"/>
              <a:t>Treasure</a:t>
            </a:r>
            <a:r>
              <a:rPr lang="pl-PL" sz="1600" dirty="0" smtClean="0"/>
              <a:t> - jest skarbnicą wiedzy o działaniach podejmowanych przez </a:t>
            </a:r>
            <a:r>
              <a:rPr lang="pl-PL" sz="1600" dirty="0" err="1" smtClean="0"/>
              <a:t>projekty</a:t>
            </a:r>
            <a:r>
              <a:rPr lang="pl-PL" sz="1600" dirty="0" smtClean="0"/>
              <a:t> partnerskie w ramach programów sektorowych (strona jest powiązana m.in. z programem Leonardo da Vinci).</a:t>
            </a:r>
          </a:p>
          <a:p>
            <a:pPr algn="just">
              <a:buNone/>
            </a:pPr>
            <a:endParaRPr lang="pl-PL" sz="1600" u="sng" dirty="0" smtClean="0">
              <a:hlinkClick r:id="rId5"/>
            </a:endParaRPr>
          </a:p>
          <a:p>
            <a:pPr algn="just">
              <a:buNone/>
            </a:pPr>
            <a:r>
              <a:rPr lang="pl-PL" sz="1600" u="sng" dirty="0" smtClean="0">
                <a:hlinkClick r:id="rId5"/>
              </a:rPr>
              <a:t>http://www.eurodesk.org/edesk/</a:t>
            </a:r>
            <a:r>
              <a:rPr lang="pl-PL" sz="1600" dirty="0" smtClean="0"/>
              <a:t> - </a:t>
            </a:r>
            <a:r>
              <a:rPr lang="pl-PL" sz="1600" dirty="0" err="1" smtClean="0"/>
              <a:t>Eurodesk</a:t>
            </a:r>
            <a:r>
              <a:rPr lang="pl-PL" sz="1600" dirty="0" smtClean="0"/>
              <a:t> to program dla młodzieży, osób pracujących z młodzieżą i organizacji młodzieżowych, wspierany – finansowo    i merytorycznie przez Komisję Europejską oraz Ministerstwo Edukacji Narodowej w ramach programu „Młodzież w działaniu”.</a:t>
            </a:r>
          </a:p>
          <a:p>
            <a:pPr lvl="1" algn="just" eaLnBrk="1" fontAlgn="auto">
              <a:spcBef>
                <a:spcPts val="400"/>
              </a:spcBef>
              <a:spcAft>
                <a:spcPts val="0"/>
              </a:spcAft>
              <a:buFont typeface="Arial"/>
              <a:buNone/>
              <a:defRPr/>
            </a:pPr>
            <a:endParaRPr sz="1600" b="1" dirty="0" smtClean="0"/>
          </a:p>
          <a:p>
            <a:pPr lvl="1" eaLnBrk="1" fontAlgn="auto">
              <a:spcBef>
                <a:spcPts val="500"/>
              </a:spcBef>
              <a:spcAft>
                <a:spcPts val="0"/>
              </a:spcAft>
              <a:buFont typeface="Arial"/>
              <a:buNone/>
              <a:defRPr/>
            </a:pPr>
            <a:r>
              <a:rPr sz="1600" b="1" dirty="0" smtClean="0">
                <a:solidFill>
                  <a:srgbClr val="FF6600"/>
                </a:solidFill>
              </a:rPr>
              <a:t> </a:t>
            </a:r>
            <a:endParaRPr sz="2000" b="1" dirty="0" smtClean="0">
              <a:solidFill>
                <a:srgbClr val="FF6600"/>
              </a:solidFill>
            </a:endParaRPr>
          </a:p>
          <a:p>
            <a:pPr eaLnBrk="1" fontAlgn="auto">
              <a:spcBef>
                <a:spcPts val="400"/>
              </a:spcBef>
              <a:spcAft>
                <a:spcPts val="0"/>
              </a:spcAft>
              <a:buFont typeface="Arial"/>
              <a:buNone/>
              <a:defRPr/>
            </a:pPr>
            <a:endParaRPr sz="1600" dirty="0" smtClean="0"/>
          </a:p>
        </p:txBody>
      </p:sp>
      <p:grpSp>
        <p:nvGrpSpPr>
          <p:cNvPr id="3" name="Grupa 3"/>
          <p:cNvGrpSpPr>
            <a:grpSpLocks/>
          </p:cNvGrpSpPr>
          <p:nvPr/>
        </p:nvGrpSpPr>
        <p:grpSpPr bwMode="auto">
          <a:xfrm>
            <a:off x="0" y="3141663"/>
            <a:ext cx="1897063" cy="2447925"/>
            <a:chOff x="0" y="3141658"/>
            <a:chExt cx="1897059" cy="2447921"/>
          </a:xfrm>
        </p:grpSpPr>
        <p:pic>
          <p:nvPicPr>
            <p:cNvPr id="10245" name="Picture 2" descr="http://us.123rf.com/400wm/400/400/evaners/evaners0812/evaners081200008/4033770-vector-przyk-adem-greckie-kolumny-jonowe.jpg"/>
            <p:cNvPicPr>
              <a:picLocks noChangeAspect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0" y="3141658"/>
              <a:ext cx="1897059" cy="24479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46" name="pole tekstowe 5"/>
            <p:cNvSpPr txBox="1">
              <a:spLocks noChangeArrowheads="1"/>
            </p:cNvSpPr>
            <p:nvPr/>
          </p:nvSpPr>
          <p:spPr bwMode="auto">
            <a:xfrm rot="16200000">
              <a:off x="36045" y="4185347"/>
              <a:ext cx="1835740" cy="900345"/>
            </a:xfrm>
            <a:prstGeom prst="rect">
              <a:avLst/>
            </a:prstGeom>
            <a:solidFill>
              <a:srgbClr val="4F6228"/>
            </a:solidFill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pl-PL" sz="2000" b="1" dirty="0">
                  <a:solidFill>
                    <a:srgbClr val="FFFFFF"/>
                  </a:solidFill>
                  <a:latin typeface="Calibri" pitchFamily="34" charset="0"/>
                </a:rPr>
                <a:t>PARTNERSTWO</a:t>
              </a:r>
            </a:p>
          </p:txBody>
        </p:sp>
      </p:grpSp>
      <p:sp>
        <p:nvSpPr>
          <p:cNvPr id="10244" name="pole tekstowe 6"/>
          <p:cNvSpPr txBox="1">
            <a:spLocks noChangeArrowheads="1"/>
          </p:cNvSpPr>
          <p:nvPr/>
        </p:nvSpPr>
        <p:spPr bwMode="auto">
          <a:xfrm>
            <a:off x="3419475" y="260350"/>
            <a:ext cx="47529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Ctr="1">
            <a:spAutoFit/>
          </a:bodyPr>
          <a:lstStyle/>
          <a:p>
            <a:pPr algn="ctr"/>
            <a:r>
              <a:rPr lang="pl-PL" sz="2800" b="1">
                <a:solidFill>
                  <a:srgbClr val="4F6228"/>
                </a:solidFill>
                <a:latin typeface="Calibri" pitchFamily="34" charset="0"/>
              </a:rPr>
              <a:t>SZUKAJĄC PARTNERA:</a:t>
            </a:r>
            <a:endParaRPr lang="pl-PL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2"/>
          <p:cNvSpPr txBox="1">
            <a:spLocks noGrp="1"/>
          </p:cNvSpPr>
          <p:nvPr>
            <p:ph idx="1"/>
          </p:nvPr>
        </p:nvSpPr>
        <p:spPr>
          <a:xfrm>
            <a:off x="1857356" y="1214422"/>
            <a:ext cx="7072362" cy="3798903"/>
          </a:xfrm>
        </p:spPr>
        <p:txBody>
          <a:bodyPr/>
          <a:lstStyle/>
          <a:p>
            <a:pPr algn="just">
              <a:buNone/>
            </a:pPr>
            <a:r>
              <a:rPr lang="pl-PL" sz="1600" u="sng" dirty="0" smtClean="0">
                <a:hlinkClick r:id="rId2"/>
              </a:rPr>
              <a:t>http://www.espon.eu/main/Menu_Projects/Menu_ESPONPartnerCafe/</a:t>
            </a:r>
            <a:r>
              <a:rPr lang="pl-PL" sz="1600" dirty="0" smtClean="0"/>
              <a:t> - Program ESPON 2013, czyli Europejska Sieć Obserwacji na rzecz Rozwoju Przestrzennego i Spójności, powstał w 2007 roku w celu wsparcia polityki rozwoju w odniesieniu do celu spójności terytorialnej i harmonijnego rozwoju terytorium Unii Europejskiej.</a:t>
            </a:r>
          </a:p>
          <a:p>
            <a:pPr algn="just">
              <a:buNone/>
            </a:pPr>
            <a:r>
              <a:rPr lang="en-US" sz="1600" u="sng" dirty="0" smtClean="0">
                <a:hlinkClick r:id="rId3"/>
              </a:rPr>
              <a:t>http://thepartneringinitiative.org/</a:t>
            </a:r>
            <a:r>
              <a:rPr lang="en-US" sz="1600" dirty="0" smtClean="0"/>
              <a:t> </a:t>
            </a:r>
            <a:r>
              <a:rPr lang="pl-PL" sz="1600" dirty="0" smtClean="0"/>
              <a:t>i </a:t>
            </a:r>
            <a:r>
              <a:rPr lang="en-US" sz="1600" u="sng" dirty="0" smtClean="0">
                <a:hlinkClick r:id="rId4"/>
              </a:rPr>
              <a:t>http://www.partnershipbrokers.org/</a:t>
            </a:r>
            <a:r>
              <a:rPr lang="pl-PL" sz="1600" dirty="0" smtClean="0"/>
              <a:t>                              -</a:t>
            </a:r>
            <a:r>
              <a:rPr lang="pl-PL" sz="1600" dirty="0" smtClean="0">
                <a:solidFill>
                  <a:schemeClr val="tx1"/>
                </a:solidFill>
              </a:rPr>
              <a:t> </a:t>
            </a:r>
            <a:r>
              <a:rPr lang="pl-PL" sz="1600" dirty="0" smtClean="0"/>
              <a:t>Inicjatywa Partnerska to globalny program, który współpracuje z jednostkami, organizacjami i systemami w celu promowania i rozwoju </a:t>
            </a:r>
            <a:r>
              <a:rPr lang="pl-PL" sz="1600" dirty="0" err="1" smtClean="0"/>
              <a:t>partnerstw</a:t>
            </a:r>
            <a:r>
              <a:rPr lang="pl-PL" sz="1600" dirty="0" smtClean="0"/>
              <a:t> dla zrównoważonego rozwoju.</a:t>
            </a:r>
          </a:p>
          <a:p>
            <a:pPr algn="just">
              <a:buNone/>
            </a:pPr>
            <a:r>
              <a:rPr lang="pl-PL" sz="1600" u="sng" dirty="0" smtClean="0">
                <a:hlinkClick r:id="rId5"/>
              </a:rPr>
              <a:t>http://www.twinning.org/pl/page/zapraszamy-do-%C5%9Bwiata-wsp%C3%B3%C5%82pracy-partnerskiej.html</a:t>
            </a:r>
            <a:r>
              <a:rPr lang="pl-PL" sz="1600" dirty="0" smtClean="0"/>
              <a:t> - strona Rady Gmin i Regionów Europy (CEMR) mająca na celu dostarczanie informacji na temat współpracy partnerskiej oraz pomocy w znalezieniu partnera. </a:t>
            </a:r>
          </a:p>
          <a:p>
            <a:pPr algn="just">
              <a:buNone/>
            </a:pPr>
            <a:r>
              <a:rPr lang="pl-PL" sz="1600" u="sng" dirty="0" smtClean="0">
                <a:hlinkClick r:id="rId6"/>
              </a:rPr>
              <a:t>http://www.esfage.eu/inventory</a:t>
            </a:r>
            <a:r>
              <a:rPr lang="pl-PL" sz="1600" u="sng" dirty="0" smtClean="0"/>
              <a:t> </a:t>
            </a:r>
            <a:r>
              <a:rPr lang="pl-PL" sz="1600" dirty="0" smtClean="0"/>
              <a:t> - baza na stronie ESF AGE zawiera przegląd wszystkich realizowanych projektów i programów, zanalizowanych w 2011 roku przez Sieć EFS ds. Wieku, wraz z szeregiem przydatnych narzędzi do zarządzania wiekiem.</a:t>
            </a:r>
          </a:p>
          <a:p>
            <a:pPr>
              <a:buNone/>
            </a:pPr>
            <a:endParaRPr lang="pl-PL" sz="1600" dirty="0" smtClean="0"/>
          </a:p>
          <a:p>
            <a:endParaRPr lang="pl-PL" sz="1600" dirty="0" smtClean="0"/>
          </a:p>
          <a:p>
            <a:pPr lvl="1" algn="just" eaLnBrk="1" fontAlgn="auto">
              <a:spcBef>
                <a:spcPts val="400"/>
              </a:spcBef>
              <a:spcAft>
                <a:spcPts val="0"/>
              </a:spcAft>
              <a:buFont typeface="Arial"/>
              <a:buNone/>
              <a:defRPr/>
            </a:pPr>
            <a:endParaRPr sz="1600" b="1" dirty="0" smtClean="0"/>
          </a:p>
          <a:p>
            <a:pPr lvl="1" eaLnBrk="1" fontAlgn="auto">
              <a:spcBef>
                <a:spcPts val="500"/>
              </a:spcBef>
              <a:spcAft>
                <a:spcPts val="0"/>
              </a:spcAft>
              <a:buFont typeface="Arial"/>
              <a:buNone/>
              <a:defRPr/>
            </a:pPr>
            <a:r>
              <a:rPr sz="1600" b="1" dirty="0" smtClean="0">
                <a:solidFill>
                  <a:srgbClr val="FF6600"/>
                </a:solidFill>
              </a:rPr>
              <a:t> </a:t>
            </a:r>
          </a:p>
          <a:p>
            <a:pPr eaLnBrk="1" fontAlgn="auto">
              <a:spcBef>
                <a:spcPts val="400"/>
              </a:spcBef>
              <a:spcAft>
                <a:spcPts val="0"/>
              </a:spcAft>
              <a:buFont typeface="Arial"/>
              <a:buNone/>
              <a:defRPr/>
            </a:pPr>
            <a:endParaRPr sz="1600" dirty="0" smtClean="0"/>
          </a:p>
        </p:txBody>
      </p:sp>
      <p:grpSp>
        <p:nvGrpSpPr>
          <p:cNvPr id="3" name="Grupa 3"/>
          <p:cNvGrpSpPr>
            <a:grpSpLocks/>
          </p:cNvGrpSpPr>
          <p:nvPr/>
        </p:nvGrpSpPr>
        <p:grpSpPr bwMode="auto">
          <a:xfrm>
            <a:off x="0" y="3141663"/>
            <a:ext cx="1897063" cy="2447925"/>
            <a:chOff x="0" y="3141658"/>
            <a:chExt cx="1897059" cy="2447921"/>
          </a:xfrm>
        </p:grpSpPr>
        <p:pic>
          <p:nvPicPr>
            <p:cNvPr id="10245" name="Picture 2" descr="http://us.123rf.com/400wm/400/400/evaners/evaners0812/evaners081200008/4033770-vector-przyk-adem-greckie-kolumny-jonowe.jpg"/>
            <p:cNvPicPr>
              <a:picLocks noChangeAspect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0" y="3141658"/>
              <a:ext cx="1897059" cy="24479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46" name="pole tekstowe 5"/>
            <p:cNvSpPr txBox="1">
              <a:spLocks noChangeArrowheads="1"/>
            </p:cNvSpPr>
            <p:nvPr/>
          </p:nvSpPr>
          <p:spPr bwMode="auto">
            <a:xfrm rot="16200000">
              <a:off x="36045" y="4185347"/>
              <a:ext cx="1835740" cy="900345"/>
            </a:xfrm>
            <a:prstGeom prst="rect">
              <a:avLst/>
            </a:prstGeom>
            <a:solidFill>
              <a:srgbClr val="4F6228"/>
            </a:solidFill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pl-PL" sz="2000" b="1" dirty="0">
                  <a:solidFill>
                    <a:srgbClr val="FFFFFF"/>
                  </a:solidFill>
                  <a:latin typeface="Calibri" pitchFamily="34" charset="0"/>
                </a:rPr>
                <a:t>PARTNERSTWO</a:t>
              </a:r>
            </a:p>
          </p:txBody>
        </p:sp>
      </p:grpSp>
      <p:sp>
        <p:nvSpPr>
          <p:cNvPr id="10244" name="pole tekstowe 6"/>
          <p:cNvSpPr txBox="1">
            <a:spLocks noChangeArrowheads="1"/>
          </p:cNvSpPr>
          <p:nvPr/>
        </p:nvSpPr>
        <p:spPr bwMode="auto">
          <a:xfrm>
            <a:off x="3419475" y="260350"/>
            <a:ext cx="47529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Ctr="1">
            <a:spAutoFit/>
          </a:bodyPr>
          <a:lstStyle/>
          <a:p>
            <a:pPr algn="ctr"/>
            <a:r>
              <a:rPr lang="pl-PL" sz="2800" b="1">
                <a:solidFill>
                  <a:srgbClr val="4F6228"/>
                </a:solidFill>
                <a:latin typeface="Calibri" pitchFamily="34" charset="0"/>
              </a:rPr>
              <a:t>SZUKAJĄC PARTNERA:</a:t>
            </a:r>
            <a:endParaRPr lang="pl-PL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2"/>
          <p:cNvSpPr txBox="1">
            <a:spLocks noGrp="1"/>
          </p:cNvSpPr>
          <p:nvPr>
            <p:ph idx="1"/>
          </p:nvPr>
        </p:nvSpPr>
        <p:spPr>
          <a:xfrm>
            <a:off x="1619250" y="1123950"/>
            <a:ext cx="7056438" cy="3889375"/>
          </a:xfrm>
        </p:spPr>
        <p:txBody>
          <a:bodyPr/>
          <a:lstStyle/>
          <a:p>
            <a:pPr algn="just" eaLnBrk="1" fontAlgn="auto" hangingPunct="1">
              <a:spcBef>
                <a:spcPts val="400"/>
              </a:spcBef>
              <a:spcAft>
                <a:spcPts val="0"/>
              </a:spcAft>
              <a:buFont typeface="Arial"/>
              <a:buNone/>
              <a:defRPr/>
            </a:pPr>
            <a:r>
              <a:rPr sz="1600" b="1" dirty="0" smtClean="0">
                <a:solidFill>
                  <a:srgbClr val="77933C"/>
                </a:solidFill>
              </a:rPr>
              <a:t>	</a:t>
            </a:r>
            <a:endParaRPr sz="2000" b="1" dirty="0" smtClean="0">
              <a:solidFill>
                <a:srgbClr val="FF6600"/>
              </a:solidFill>
            </a:endParaRPr>
          </a:p>
          <a:p>
            <a:pPr lvl="1" eaLnBrk="1" fontAlgn="auto">
              <a:spcBef>
                <a:spcPts val="500"/>
              </a:spcBef>
              <a:spcAft>
                <a:spcPts val="0"/>
              </a:spcAft>
              <a:buFont typeface="Arial"/>
              <a:buNone/>
              <a:defRPr/>
            </a:pPr>
            <a:r>
              <a:rPr sz="2400" b="1" dirty="0" smtClean="0">
                <a:solidFill>
                  <a:srgbClr val="4F6228"/>
                </a:solidFill>
              </a:rPr>
              <a:t>KONKURS NA PARTNERA PONADNARODOWEGO:</a:t>
            </a:r>
          </a:p>
          <a:p>
            <a:pPr marL="450854" lvl="1" indent="6345" algn="just" eaLnBrk="1" fontAlgn="auto">
              <a:spcBef>
                <a:spcPts val="400"/>
              </a:spcBef>
              <a:spcAft>
                <a:spcPts val="0"/>
              </a:spcAft>
              <a:buFont typeface="Arial"/>
              <a:buNone/>
              <a:defRPr/>
            </a:pPr>
            <a:r>
              <a:rPr sz="2200" dirty="0" smtClean="0"/>
              <a:t>„W przypadku projektów partnerskich realizowanych na podstawie umowy partnerskiej </a:t>
            </a:r>
            <a:r>
              <a:rPr sz="2200" b="1" dirty="0" smtClean="0"/>
              <a:t>podmiot, o którym mowa w art. 3 ust. 1 ustawy z dnia 29 stycznia 2004 r. – Prawo zamówień publicznych, ubiegający się o dofinansowanie, dokonuje wyboru partnerów </a:t>
            </a:r>
            <a:r>
              <a:rPr sz="2200" b="1" u="sng" dirty="0" smtClean="0"/>
              <a:t>spoza sektora finansów publicznych</a:t>
            </a:r>
            <a:r>
              <a:rPr sz="2200" b="1" dirty="0" smtClean="0"/>
              <a:t> </a:t>
            </a:r>
            <a:r>
              <a:rPr sz="2200" dirty="0" smtClean="0"/>
              <a:t>z zachowaniem zasady przejrzystości i równego traktowania podmiotów ... „ (art. 28a ust. 4 Ustawy o zasadach prowadzenia polityki rozwoju).</a:t>
            </a:r>
          </a:p>
          <a:p>
            <a:pPr eaLnBrk="1" fontAlgn="auto">
              <a:spcBef>
                <a:spcPts val="400"/>
              </a:spcBef>
              <a:spcAft>
                <a:spcPts val="0"/>
              </a:spcAft>
              <a:buFont typeface="Arial"/>
              <a:buNone/>
              <a:defRPr/>
            </a:pPr>
            <a:endParaRPr sz="1600" dirty="0" smtClean="0"/>
          </a:p>
        </p:txBody>
      </p:sp>
      <p:grpSp>
        <p:nvGrpSpPr>
          <p:cNvPr id="3" name="Grupa 3"/>
          <p:cNvGrpSpPr>
            <a:grpSpLocks/>
          </p:cNvGrpSpPr>
          <p:nvPr/>
        </p:nvGrpSpPr>
        <p:grpSpPr bwMode="auto">
          <a:xfrm>
            <a:off x="0" y="3141663"/>
            <a:ext cx="1897063" cy="2447925"/>
            <a:chOff x="0" y="3141658"/>
            <a:chExt cx="1897059" cy="2447921"/>
          </a:xfrm>
        </p:grpSpPr>
        <p:pic>
          <p:nvPicPr>
            <p:cNvPr id="11269" name="Picture 2" descr="http://us.123rf.com/400wm/400/400/evaners/evaners0812/evaners081200008/4033770-vector-przyk-adem-greckie-kolumny-jonowe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3141658"/>
              <a:ext cx="1897059" cy="24479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70" name="pole tekstowe 5"/>
            <p:cNvSpPr txBox="1">
              <a:spLocks noChangeArrowheads="1"/>
            </p:cNvSpPr>
            <p:nvPr/>
          </p:nvSpPr>
          <p:spPr bwMode="auto">
            <a:xfrm rot="16200000">
              <a:off x="36045" y="4185347"/>
              <a:ext cx="1835740" cy="900345"/>
            </a:xfrm>
            <a:prstGeom prst="rect">
              <a:avLst/>
            </a:prstGeom>
            <a:solidFill>
              <a:srgbClr val="4F6228"/>
            </a:solidFill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pl-PL" sz="2000" b="1" dirty="0">
                  <a:solidFill>
                    <a:srgbClr val="FFFFFF"/>
                  </a:solidFill>
                  <a:latin typeface="Calibri" pitchFamily="34" charset="0"/>
                </a:rPr>
                <a:t>PARTNERSTWO</a:t>
              </a:r>
            </a:p>
          </p:txBody>
        </p:sp>
      </p:grpSp>
      <p:sp>
        <p:nvSpPr>
          <p:cNvPr id="11268" name="pole tekstowe 6"/>
          <p:cNvSpPr txBox="1">
            <a:spLocks noChangeArrowheads="1"/>
          </p:cNvSpPr>
          <p:nvPr/>
        </p:nvSpPr>
        <p:spPr bwMode="auto">
          <a:xfrm>
            <a:off x="3419475" y="260350"/>
            <a:ext cx="47529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Ctr="1">
            <a:spAutoFit/>
          </a:bodyPr>
          <a:lstStyle/>
          <a:p>
            <a:pPr algn="ctr"/>
            <a:r>
              <a:rPr lang="pl-PL" sz="2800" b="1">
                <a:solidFill>
                  <a:srgbClr val="4F6228"/>
                </a:solidFill>
                <a:latin typeface="Calibri" pitchFamily="34" charset="0"/>
              </a:rPr>
              <a:t>SZUKAJĄC PARTNERA:</a:t>
            </a:r>
            <a:endParaRPr lang="pl-PL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916238" y="274638"/>
            <a:ext cx="5770562" cy="850900"/>
          </a:xfrm>
        </p:spPr>
        <p:txBody>
          <a:bodyPr/>
          <a:lstStyle/>
          <a:p>
            <a:pPr lvl="1"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800" b="1" kern="1200" dirty="0">
                <a:solidFill>
                  <a:srgbClr val="7030A0"/>
                </a:solidFill>
                <a:ea typeface="+mj-ea"/>
                <a:cs typeface="+mj-cs"/>
              </a:rPr>
              <a:t/>
            </a:r>
            <a:br>
              <a:rPr lang="pl-PL" sz="2800" b="1" kern="1200" dirty="0">
                <a:solidFill>
                  <a:srgbClr val="7030A0"/>
                </a:solidFill>
                <a:ea typeface="+mj-ea"/>
                <a:cs typeface="+mj-cs"/>
              </a:rPr>
            </a:br>
            <a:r>
              <a:rPr lang="pl-PL" sz="2800" b="1" kern="1200" dirty="0">
                <a:solidFill>
                  <a:schemeClr val="accent3">
                    <a:lumMod val="50000"/>
                  </a:schemeClr>
                </a:solidFill>
                <a:latin typeface="+mn-lt"/>
                <a:ea typeface="+mj-ea"/>
                <a:cs typeface="+mj-cs"/>
              </a:rPr>
              <a:t>BAZA PROJEKTÓW „FISHING POOL”</a:t>
            </a:r>
            <a:r>
              <a:rPr lang="pl-PL" sz="1800" dirty="0">
                <a:solidFill>
                  <a:srgbClr val="7030A0"/>
                </a:solidFill>
              </a:rPr>
              <a:t/>
            </a:r>
            <a:br>
              <a:rPr lang="pl-PL" sz="1800" dirty="0">
                <a:solidFill>
                  <a:srgbClr val="7030A0"/>
                </a:solidFill>
              </a:rPr>
            </a:br>
            <a:endParaRPr lang="pl-PL" sz="1800" dirty="0">
              <a:solidFill>
                <a:srgbClr val="7030A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835150" y="1268413"/>
            <a:ext cx="7165975" cy="4857750"/>
          </a:xfrm>
        </p:spPr>
        <p:txBody>
          <a:bodyPr/>
          <a:lstStyle/>
          <a:p>
            <a:pPr eaLnBrk="1" fontAlgn="auto">
              <a:spcAft>
                <a:spcPts val="0"/>
              </a:spcAft>
              <a:buFont typeface="Arial"/>
              <a:buChar char="•"/>
              <a:defRPr/>
            </a:pPr>
            <a:r>
              <a:rPr sz="1700" dirty="0" err="1" smtClean="0"/>
              <a:t>Baza</a:t>
            </a:r>
            <a:r>
              <a:rPr sz="1700" dirty="0" smtClean="0"/>
              <a:t> </a:t>
            </a:r>
            <a:r>
              <a:rPr sz="1700" b="1" dirty="0" smtClean="0"/>
              <a:t>projektów, dla których poszukiwani są partnerzy ponadnarodowi </a:t>
            </a:r>
            <a:r>
              <a:rPr sz="1700" dirty="0" smtClean="0"/>
              <a:t>z innych krajów oraz z Polski; źródło kontaktów dla polskich projektodawców zainteresowanych realizacją PWP w ramach PO </a:t>
            </a:r>
            <a:r>
              <a:rPr sz="1700" dirty="0" err="1" smtClean="0"/>
              <a:t>KL</a:t>
            </a:r>
            <a:r>
              <a:rPr sz="1700" dirty="0" smtClean="0"/>
              <a:t> </a:t>
            </a:r>
          </a:p>
          <a:p>
            <a:pPr eaLnBrk="1" fontAlgn="auto">
              <a:spcAft>
                <a:spcPts val="0"/>
              </a:spcAft>
              <a:buFont typeface="Arial"/>
              <a:buChar char="•"/>
              <a:defRPr/>
            </a:pPr>
            <a:endParaRPr sz="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eaLnBrk="1" fontAlgn="auto">
              <a:spcAft>
                <a:spcPts val="0"/>
              </a:spcAft>
              <a:buFont typeface="Arial"/>
              <a:buChar char="•"/>
              <a:defRPr/>
            </a:pPr>
            <a:r>
              <a:rPr sz="1700" dirty="0" smtClean="0"/>
              <a:t>Baza opracowana i administrowana jest przez </a:t>
            </a:r>
            <a:r>
              <a:rPr sz="1700" dirty="0" err="1" smtClean="0"/>
              <a:t>KIW</a:t>
            </a:r>
            <a:r>
              <a:rPr sz="1700" dirty="0" smtClean="0"/>
              <a:t> (</a:t>
            </a:r>
            <a:r>
              <a:rPr sz="1700" dirty="0" smtClean="0">
                <a:hlinkClick r:id="rId2"/>
              </a:rPr>
              <a:t>http://www.kiw-pokl.org.pl/index.php?option=com_sobipro&amp;task=search&amp;sid=147&amp;Itemid=266&amp;lang=en</a:t>
            </a:r>
            <a:r>
              <a:rPr sz="1700" dirty="0" smtClean="0"/>
              <a:t>)</a:t>
            </a:r>
          </a:p>
          <a:p>
            <a:pPr eaLnBrk="1" fontAlgn="auto">
              <a:spcAft>
                <a:spcPts val="0"/>
              </a:spcAft>
              <a:buFont typeface="Arial"/>
              <a:buChar char="•"/>
              <a:defRPr/>
            </a:pPr>
            <a:endParaRPr sz="400" dirty="0" smtClean="0"/>
          </a:p>
          <a:p>
            <a:pPr eaLnBrk="1" fontAlgn="auto">
              <a:spcAft>
                <a:spcPts val="0"/>
              </a:spcAft>
              <a:buFont typeface="Arial"/>
              <a:buChar char="•"/>
              <a:defRPr/>
            </a:pPr>
            <a:r>
              <a:rPr sz="1700" dirty="0" err="1" smtClean="0"/>
              <a:t>Opisy</a:t>
            </a:r>
            <a:r>
              <a:rPr sz="1700" dirty="0" smtClean="0"/>
              <a:t> projektów w formie </a:t>
            </a:r>
            <a:r>
              <a:rPr sz="1700" b="1" dirty="0" smtClean="0"/>
              <a:t>fiszek projektowych </a:t>
            </a:r>
            <a:r>
              <a:rPr sz="1700" dirty="0" smtClean="0"/>
              <a:t>(istniejące projekty lub pomysły </a:t>
            </a:r>
            <a:r>
              <a:rPr sz="1700" dirty="0" err="1" smtClean="0"/>
              <a:t>projektowe</a:t>
            </a:r>
            <a:r>
              <a:rPr sz="1700" dirty="0" smtClean="0"/>
              <a:t>)</a:t>
            </a:r>
          </a:p>
          <a:p>
            <a:pPr eaLnBrk="1" fontAlgn="auto">
              <a:spcAft>
                <a:spcPts val="0"/>
              </a:spcAft>
              <a:buFont typeface="Arial"/>
              <a:buChar char="•"/>
              <a:defRPr/>
            </a:pPr>
            <a:endParaRPr sz="400" dirty="0" smtClean="0"/>
          </a:p>
          <a:p>
            <a:pPr eaLnBrk="1" fontAlgn="auto">
              <a:spcAft>
                <a:spcPts val="0"/>
              </a:spcAft>
              <a:buFont typeface="Arial"/>
              <a:buChar char="•"/>
              <a:defRPr/>
            </a:pPr>
            <a:r>
              <a:rPr sz="1700" b="1" dirty="0" err="1" smtClean="0"/>
              <a:t>Zgłoszenie</a:t>
            </a:r>
            <a:r>
              <a:rPr sz="1700" dirty="0" smtClean="0"/>
              <a:t> poprzez </a:t>
            </a:r>
            <a:r>
              <a:rPr sz="1700" dirty="0" err="1" smtClean="0"/>
              <a:t>wypełnienie</a:t>
            </a:r>
            <a:r>
              <a:rPr sz="1700" dirty="0" smtClean="0"/>
              <a:t> </a:t>
            </a:r>
            <a:r>
              <a:rPr sz="1700" dirty="0" err="1" smtClean="0"/>
              <a:t>formularza</a:t>
            </a:r>
            <a:r>
              <a:rPr sz="1700" dirty="0" smtClean="0"/>
              <a:t> on-line </a:t>
            </a:r>
            <a:r>
              <a:rPr sz="1700" dirty="0" err="1" smtClean="0"/>
              <a:t>na</a:t>
            </a:r>
            <a:r>
              <a:rPr sz="1700" dirty="0" smtClean="0"/>
              <a:t> </a:t>
            </a:r>
            <a:r>
              <a:rPr sz="1700" dirty="0" err="1" smtClean="0"/>
              <a:t>stronie</a:t>
            </a:r>
            <a:r>
              <a:rPr sz="1700" dirty="0" smtClean="0"/>
              <a:t> </a:t>
            </a:r>
            <a:r>
              <a:rPr sz="1700" dirty="0" err="1" smtClean="0"/>
              <a:t>KIW</a:t>
            </a:r>
            <a:r>
              <a:rPr sz="1700" dirty="0" smtClean="0"/>
              <a:t> (</a:t>
            </a:r>
            <a:r>
              <a:rPr sz="1700" dirty="0" err="1" smtClean="0"/>
              <a:t>po</a:t>
            </a:r>
            <a:r>
              <a:rPr sz="1700" dirty="0" smtClean="0"/>
              <a:t> </a:t>
            </a:r>
            <a:r>
              <a:rPr sz="1700" dirty="0" err="1" smtClean="0"/>
              <a:t>rejestracji</a:t>
            </a:r>
            <a:r>
              <a:rPr sz="1700" dirty="0" smtClean="0"/>
              <a:t>), </a:t>
            </a:r>
          </a:p>
          <a:p>
            <a:pPr eaLnBrk="1" fontAlgn="auto">
              <a:spcAft>
                <a:spcPts val="0"/>
              </a:spcAft>
              <a:buFont typeface="Arial"/>
              <a:buChar char="•"/>
              <a:defRPr/>
            </a:pPr>
            <a:endParaRPr sz="400" dirty="0" smtClean="0"/>
          </a:p>
          <a:p>
            <a:pPr eaLnBrk="1" fontAlgn="auto">
              <a:spcAft>
                <a:spcPts val="0"/>
              </a:spcAft>
              <a:buFont typeface="Arial"/>
              <a:buChar char="•"/>
              <a:defRPr/>
            </a:pPr>
            <a:r>
              <a:rPr sz="1700" b="1" dirty="0" smtClean="0"/>
              <a:t>Wolny dostęp </a:t>
            </a:r>
            <a:r>
              <a:rPr sz="1700" dirty="0" smtClean="0"/>
              <a:t>i możliwość przeglądania fiszek </a:t>
            </a:r>
            <a:r>
              <a:rPr sz="1700" dirty="0" err="1" smtClean="0"/>
              <a:t>bez</a:t>
            </a:r>
            <a:r>
              <a:rPr sz="1700" dirty="0" smtClean="0"/>
              <a:t> </a:t>
            </a:r>
            <a:r>
              <a:rPr sz="1700" dirty="0" err="1" smtClean="0"/>
              <a:t>rejestracji</a:t>
            </a:r>
            <a:r>
              <a:rPr sz="1700" dirty="0" smtClean="0"/>
              <a:t> </a:t>
            </a:r>
            <a:r>
              <a:rPr sz="1700" dirty="0" err="1" smtClean="0"/>
              <a:t>za</a:t>
            </a:r>
            <a:r>
              <a:rPr sz="1700" dirty="0" smtClean="0"/>
              <a:t> </a:t>
            </a:r>
            <a:r>
              <a:rPr sz="1700" dirty="0" err="1" smtClean="0"/>
              <a:t>pomocą</a:t>
            </a:r>
            <a:r>
              <a:rPr sz="1700" dirty="0" smtClean="0"/>
              <a:t> </a:t>
            </a:r>
            <a:r>
              <a:rPr sz="1700" dirty="0" err="1" smtClean="0"/>
              <a:t>wybranych</a:t>
            </a:r>
            <a:r>
              <a:rPr sz="1700" dirty="0" smtClean="0"/>
              <a:t> </a:t>
            </a:r>
            <a:r>
              <a:rPr sz="1700" dirty="0" err="1" smtClean="0"/>
              <a:t>kryteriów</a:t>
            </a:r>
            <a:r>
              <a:rPr sz="1700" dirty="0" smtClean="0"/>
              <a:t> </a:t>
            </a:r>
            <a:r>
              <a:rPr sz="1700" dirty="0" err="1" smtClean="0"/>
              <a:t>lub</a:t>
            </a:r>
            <a:r>
              <a:rPr sz="1700" dirty="0" smtClean="0"/>
              <a:t> </a:t>
            </a:r>
            <a:r>
              <a:rPr sz="1700" dirty="0" err="1" smtClean="0"/>
              <a:t>poprzez</a:t>
            </a:r>
            <a:r>
              <a:rPr sz="1700" dirty="0" smtClean="0"/>
              <a:t> </a:t>
            </a:r>
            <a:r>
              <a:rPr sz="1700" dirty="0" err="1" smtClean="0"/>
              <a:t>tzw</a:t>
            </a:r>
            <a:r>
              <a:rPr sz="1700" dirty="0" smtClean="0"/>
              <a:t>. </a:t>
            </a:r>
            <a:r>
              <a:rPr sz="1700" dirty="0" err="1" smtClean="0"/>
              <a:t>słowa</a:t>
            </a:r>
            <a:r>
              <a:rPr sz="1700" dirty="0" smtClean="0"/>
              <a:t> </a:t>
            </a:r>
            <a:r>
              <a:rPr sz="1700" dirty="0" err="1" smtClean="0"/>
              <a:t>kluczowe</a:t>
            </a:r>
            <a:r>
              <a:rPr sz="1700" dirty="0" smtClean="0"/>
              <a:t>.</a:t>
            </a:r>
            <a:endParaRPr sz="1700" b="1" dirty="0" smtClean="0">
              <a:solidFill>
                <a:srgbClr val="FF0000"/>
              </a:solidFill>
            </a:endParaRPr>
          </a:p>
          <a:p>
            <a:pPr eaLnBrk="1" fontAlgn="auto">
              <a:spcAft>
                <a:spcPts val="0"/>
              </a:spcAft>
              <a:buFont typeface="Arial"/>
              <a:buChar char="•"/>
              <a:defRPr/>
            </a:pPr>
            <a:endParaRPr sz="400" b="1" dirty="0" smtClean="0"/>
          </a:p>
          <a:p>
            <a:pPr eaLnBrk="1" fontAlgn="auto">
              <a:spcAft>
                <a:spcPts val="0"/>
              </a:spcAft>
              <a:buFont typeface="Arial"/>
              <a:buChar char="•"/>
              <a:defRPr/>
            </a:pPr>
            <a:r>
              <a:rPr sz="1700" b="1" dirty="0" err="1" smtClean="0"/>
              <a:t>Aktualne</a:t>
            </a:r>
            <a:r>
              <a:rPr sz="1700" b="1" dirty="0" smtClean="0"/>
              <a:t> </a:t>
            </a:r>
            <a:r>
              <a:rPr sz="1700" dirty="0" err="1" smtClean="0"/>
              <a:t>propozycje</a:t>
            </a:r>
            <a:r>
              <a:rPr sz="1700" dirty="0" smtClean="0"/>
              <a:t> </a:t>
            </a:r>
            <a:r>
              <a:rPr sz="1700" dirty="0" err="1" smtClean="0"/>
              <a:t>współpracy</a:t>
            </a:r>
            <a:r>
              <a:rPr sz="1700" dirty="0" smtClean="0"/>
              <a:t>  </a:t>
            </a:r>
            <a:r>
              <a:rPr sz="1700" b="1" dirty="0" smtClean="0"/>
              <a:t>z własnym </a:t>
            </a:r>
            <a:r>
              <a:rPr sz="1700" b="1" dirty="0" err="1" smtClean="0"/>
              <a:t>źródłem</a:t>
            </a:r>
            <a:r>
              <a:rPr sz="1700" b="1" dirty="0" smtClean="0"/>
              <a:t> </a:t>
            </a:r>
            <a:r>
              <a:rPr sz="1700" b="1" dirty="0" err="1" smtClean="0"/>
              <a:t>finansowania</a:t>
            </a:r>
            <a:endParaRPr sz="1700" b="1" dirty="0" smtClean="0"/>
          </a:p>
          <a:p>
            <a:pPr eaLnBrk="1" fontAlgn="auto">
              <a:spcAft>
                <a:spcPts val="0"/>
              </a:spcAft>
              <a:buFont typeface="Arial"/>
              <a:buChar char="•"/>
              <a:defRPr/>
            </a:pPr>
            <a:endParaRPr sz="1700" b="1" dirty="0" smtClean="0"/>
          </a:p>
          <a:p>
            <a:pPr eaLnBrk="1" fontAlgn="auto">
              <a:spcAft>
                <a:spcPts val="0"/>
              </a:spcAft>
              <a:buFont typeface="Arial"/>
              <a:buChar char="•"/>
              <a:defRPr/>
            </a:pPr>
            <a:endParaRPr sz="1700" dirty="0"/>
          </a:p>
        </p:txBody>
      </p:sp>
      <p:grpSp>
        <p:nvGrpSpPr>
          <p:cNvPr id="11268" name="Grupa 3"/>
          <p:cNvGrpSpPr>
            <a:grpSpLocks/>
          </p:cNvGrpSpPr>
          <p:nvPr/>
        </p:nvGrpSpPr>
        <p:grpSpPr bwMode="auto">
          <a:xfrm>
            <a:off x="0" y="3141663"/>
            <a:ext cx="1897063" cy="2447925"/>
            <a:chOff x="0" y="3141658"/>
            <a:chExt cx="1897059" cy="2447921"/>
          </a:xfrm>
        </p:grpSpPr>
        <p:pic>
          <p:nvPicPr>
            <p:cNvPr id="11269" name="Picture 2" descr="http://us.123rf.com/400wm/400/400/evaners/evaners0812/evaners081200008/4033770-vector-przyk-adem-greckie-kolumny-jonowe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3141658"/>
              <a:ext cx="1897059" cy="24479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70" name="pole tekstowe 5"/>
            <p:cNvSpPr txBox="1">
              <a:spLocks noChangeArrowheads="1"/>
            </p:cNvSpPr>
            <p:nvPr/>
          </p:nvSpPr>
          <p:spPr bwMode="auto">
            <a:xfrm rot="16200000">
              <a:off x="36045" y="4185347"/>
              <a:ext cx="1835740" cy="900345"/>
            </a:xfrm>
            <a:prstGeom prst="rect">
              <a:avLst/>
            </a:prstGeom>
            <a:solidFill>
              <a:srgbClr val="4F6228"/>
            </a:solidFill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pl-PL" sz="2000" b="1" dirty="0">
                  <a:solidFill>
                    <a:srgbClr val="FFFFFF"/>
                  </a:solidFill>
                  <a:latin typeface="Calibri" pitchFamily="34" charset="0"/>
                </a:rPr>
                <a:t>PARTNERSTWO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57438" y="274638"/>
            <a:ext cx="6329362" cy="1143000"/>
          </a:xfrm>
        </p:spPr>
        <p:txBody>
          <a:bodyPr/>
          <a:lstStyle/>
          <a:p>
            <a:pPr algn="r" eaLnBrk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2800" b="1" dirty="0" smtClean="0">
                <a:solidFill>
                  <a:srgbClr val="7030A0"/>
                </a:solidFill>
                <a:latin typeface="Calibri" pitchFamily="34" charset="0"/>
              </a:rPr>
              <a:t/>
            </a:r>
            <a:br>
              <a:rPr sz="2800" b="1" dirty="0" smtClean="0">
                <a:solidFill>
                  <a:srgbClr val="7030A0"/>
                </a:solidFill>
                <a:latin typeface="Calibri" pitchFamily="34" charset="0"/>
              </a:rPr>
            </a:br>
            <a:r>
              <a:rPr sz="28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FISZKA PROJEKTOWA</a:t>
            </a:r>
            <a:r>
              <a:rPr sz="2800" b="1" dirty="0" smtClean="0">
                <a:solidFill>
                  <a:srgbClr val="4F81BD">
                    <a:lumMod val="50000"/>
                  </a:srgbClr>
                </a:solidFill>
                <a:latin typeface="Calibri" pitchFamily="34" charset="0"/>
              </a:rPr>
              <a:t/>
            </a:r>
            <a:br>
              <a:rPr sz="2800" b="1" dirty="0" smtClean="0">
                <a:solidFill>
                  <a:srgbClr val="4F81BD">
                    <a:lumMod val="50000"/>
                  </a:srgbClr>
                </a:solidFill>
                <a:latin typeface="Calibri" pitchFamily="34" charset="0"/>
              </a:rPr>
            </a:br>
            <a:endParaRPr dirty="0"/>
          </a:p>
        </p:txBody>
      </p:sp>
      <p:sp>
        <p:nvSpPr>
          <p:cNvPr id="12291" name="Symbol zastępczy zawartości 2"/>
          <p:cNvSpPr txBox="1">
            <a:spLocks noGrp="1"/>
          </p:cNvSpPr>
          <p:nvPr>
            <p:ph idx="1"/>
          </p:nvPr>
        </p:nvSpPr>
        <p:spPr>
          <a:xfrm>
            <a:off x="1835150" y="1196975"/>
            <a:ext cx="7023100" cy="4929188"/>
          </a:xfrm>
        </p:spPr>
        <p:txBody>
          <a:bodyPr/>
          <a:lstStyle/>
          <a:p>
            <a:pPr algn="just" eaLnBrk="1"/>
            <a:r>
              <a:rPr sz="1800" b="1" dirty="0" err="1" smtClean="0">
                <a:latin typeface="Calibri" pitchFamily="34" charset="0"/>
              </a:rPr>
              <a:t>Fiszka</a:t>
            </a:r>
            <a:r>
              <a:rPr sz="1800" b="1" dirty="0" smtClean="0">
                <a:latin typeface="Calibri" pitchFamily="34" charset="0"/>
              </a:rPr>
              <a:t> </a:t>
            </a:r>
            <a:r>
              <a:rPr sz="1800" b="1" dirty="0" err="1" smtClean="0">
                <a:latin typeface="Calibri" pitchFamily="34" charset="0"/>
              </a:rPr>
              <a:t>projektowa</a:t>
            </a:r>
            <a:r>
              <a:rPr sz="1800" b="1" dirty="0" smtClean="0">
                <a:latin typeface="Calibri" pitchFamily="34" charset="0"/>
              </a:rPr>
              <a:t> </a:t>
            </a:r>
            <a:r>
              <a:rPr sz="1800" dirty="0" smtClean="0">
                <a:latin typeface="Calibri" pitchFamily="34" charset="0"/>
              </a:rPr>
              <a:t>- </a:t>
            </a:r>
            <a:r>
              <a:rPr sz="1800" b="1" dirty="0" err="1" smtClean="0">
                <a:latin typeface="Calibri" pitchFamily="34" charset="0"/>
              </a:rPr>
              <a:t>skrócony</a:t>
            </a:r>
            <a:r>
              <a:rPr sz="1800" b="1" dirty="0" smtClean="0">
                <a:latin typeface="Calibri" pitchFamily="34" charset="0"/>
              </a:rPr>
              <a:t> </a:t>
            </a:r>
            <a:r>
              <a:rPr sz="1800" b="1" dirty="0" err="1" smtClean="0">
                <a:latin typeface="Calibri" pitchFamily="34" charset="0"/>
              </a:rPr>
              <a:t>opis</a:t>
            </a:r>
            <a:r>
              <a:rPr sz="1800" b="1" dirty="0" smtClean="0">
                <a:latin typeface="Calibri" pitchFamily="34" charset="0"/>
              </a:rPr>
              <a:t> PWP </a:t>
            </a:r>
            <a:r>
              <a:rPr sz="1800" dirty="0" smtClean="0">
                <a:latin typeface="Calibri" pitchFamily="34" charset="0"/>
              </a:rPr>
              <a:t>w </a:t>
            </a:r>
            <a:r>
              <a:rPr sz="1800" dirty="0" err="1" smtClean="0">
                <a:latin typeface="Calibri" pitchFamily="34" charset="0"/>
              </a:rPr>
              <a:t>formie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b="1" dirty="0" err="1" smtClean="0">
                <a:latin typeface="Calibri" pitchFamily="34" charset="0"/>
              </a:rPr>
              <a:t>ujednoliconego</a:t>
            </a:r>
            <a:r>
              <a:rPr sz="1800" b="1" dirty="0" smtClean="0">
                <a:latin typeface="Calibri" pitchFamily="34" charset="0"/>
              </a:rPr>
              <a:t> </a:t>
            </a:r>
            <a:r>
              <a:rPr sz="1800" b="1" dirty="0" err="1" smtClean="0">
                <a:latin typeface="Calibri" pitchFamily="34" charset="0"/>
              </a:rPr>
              <a:t>formularza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zawierającego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b="1" dirty="0" err="1" smtClean="0">
                <a:latin typeface="Calibri" pitchFamily="34" charset="0"/>
              </a:rPr>
              <a:t>najważniejsze</a:t>
            </a:r>
            <a:r>
              <a:rPr sz="1800" b="1" dirty="0" smtClean="0">
                <a:latin typeface="Calibri" pitchFamily="34" charset="0"/>
              </a:rPr>
              <a:t> </a:t>
            </a:r>
            <a:r>
              <a:rPr sz="1800" b="1" dirty="0" err="1" smtClean="0">
                <a:latin typeface="Calibri" pitchFamily="34" charset="0"/>
              </a:rPr>
              <a:t>informacje</a:t>
            </a:r>
            <a:r>
              <a:rPr sz="1800" b="1" dirty="0" smtClean="0">
                <a:latin typeface="Calibri" pitchFamily="34" charset="0"/>
              </a:rPr>
              <a:t> o </a:t>
            </a:r>
            <a:r>
              <a:rPr sz="1800" b="1" dirty="0" err="1" smtClean="0">
                <a:latin typeface="Calibri" pitchFamily="34" charset="0"/>
              </a:rPr>
              <a:t>projekcie</a:t>
            </a:r>
            <a:r>
              <a:rPr sz="1800" b="1" dirty="0" smtClean="0">
                <a:latin typeface="Calibri" pitchFamily="34" charset="0"/>
              </a:rPr>
              <a:t> </a:t>
            </a:r>
            <a:r>
              <a:rPr sz="1800" dirty="0" smtClean="0">
                <a:latin typeface="Calibri" pitchFamily="34" charset="0"/>
              </a:rPr>
              <a:t>(</a:t>
            </a:r>
            <a:r>
              <a:rPr sz="1800" dirty="0" err="1" smtClean="0">
                <a:latin typeface="Calibri" pitchFamily="34" charset="0"/>
              </a:rPr>
              <a:t>nazwa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podmiotu</a:t>
            </a:r>
            <a:r>
              <a:rPr sz="1800" dirty="0" smtClean="0">
                <a:latin typeface="Calibri" pitchFamily="34" charset="0"/>
              </a:rPr>
              <a:t> - </a:t>
            </a:r>
            <a:r>
              <a:rPr sz="1800" dirty="0" err="1" smtClean="0">
                <a:latin typeface="Calibri" pitchFamily="34" charset="0"/>
              </a:rPr>
              <a:t>projektodawcy</a:t>
            </a:r>
            <a:r>
              <a:rPr sz="1800" dirty="0" smtClean="0">
                <a:latin typeface="Calibri" pitchFamily="34" charset="0"/>
              </a:rPr>
              <a:t>, </a:t>
            </a:r>
            <a:r>
              <a:rPr sz="1800" dirty="0" err="1" smtClean="0">
                <a:latin typeface="Calibri" pitchFamily="34" charset="0"/>
              </a:rPr>
              <a:t>tytuł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projektu</a:t>
            </a:r>
            <a:r>
              <a:rPr sz="1800" dirty="0" smtClean="0">
                <a:latin typeface="Calibri" pitchFamily="34" charset="0"/>
              </a:rPr>
              <a:t>, </a:t>
            </a:r>
            <a:r>
              <a:rPr sz="1800" dirty="0" err="1" smtClean="0">
                <a:latin typeface="Calibri" pitchFamily="34" charset="0"/>
              </a:rPr>
              <a:t>okres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realizacji</a:t>
            </a:r>
            <a:r>
              <a:rPr sz="1800" dirty="0" smtClean="0">
                <a:latin typeface="Calibri" pitchFamily="34" charset="0"/>
              </a:rPr>
              <a:t>, </a:t>
            </a:r>
            <a:r>
              <a:rPr sz="1800" dirty="0" err="1" smtClean="0">
                <a:latin typeface="Calibri" pitchFamily="34" charset="0"/>
              </a:rPr>
              <a:t>grupy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odbiorców</a:t>
            </a:r>
            <a:r>
              <a:rPr sz="1800" dirty="0" smtClean="0">
                <a:latin typeface="Calibri" pitchFamily="34" charset="0"/>
              </a:rPr>
              <a:t>, </a:t>
            </a:r>
            <a:r>
              <a:rPr sz="1800" dirty="0" err="1" smtClean="0">
                <a:latin typeface="Calibri" pitchFamily="34" charset="0"/>
              </a:rPr>
              <a:t>dane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kontaktowe</a:t>
            </a:r>
            <a:r>
              <a:rPr sz="1800" dirty="0" smtClean="0">
                <a:latin typeface="Calibri" pitchFamily="34" charset="0"/>
              </a:rPr>
              <a:t>, </a:t>
            </a:r>
            <a:r>
              <a:rPr sz="1800" dirty="0" err="1" smtClean="0">
                <a:latin typeface="Calibri" pitchFamily="34" charset="0"/>
              </a:rPr>
              <a:t>planowane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działania</a:t>
            </a:r>
            <a:r>
              <a:rPr sz="1800" dirty="0" smtClean="0">
                <a:latin typeface="Calibri" pitchFamily="34" charset="0"/>
              </a:rPr>
              <a:t> w </a:t>
            </a:r>
            <a:r>
              <a:rPr sz="1800" dirty="0" err="1" smtClean="0">
                <a:latin typeface="Calibri" pitchFamily="34" charset="0"/>
              </a:rPr>
              <a:t>ramach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współpracy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ponadnarodowej</a:t>
            </a:r>
            <a:r>
              <a:rPr sz="1800" dirty="0" smtClean="0">
                <a:latin typeface="Calibri" pitchFamily="34" charset="0"/>
              </a:rPr>
              <a:t>, </a:t>
            </a:r>
            <a:r>
              <a:rPr sz="1800" dirty="0" err="1" smtClean="0">
                <a:latin typeface="Calibri" pitchFamily="34" charset="0"/>
              </a:rPr>
              <a:t>jej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oczekiwane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rezultaty</a:t>
            </a:r>
            <a:r>
              <a:rPr sz="1800" dirty="0" smtClean="0">
                <a:latin typeface="Calibri" pitchFamily="34" charset="0"/>
              </a:rPr>
              <a:t>, </a:t>
            </a:r>
            <a:r>
              <a:rPr sz="1800" dirty="0" err="1" smtClean="0">
                <a:latin typeface="Calibri" pitchFamily="34" charset="0"/>
              </a:rPr>
              <a:t>itp</a:t>
            </a:r>
            <a:r>
              <a:rPr lang="pl-PL" sz="1800" dirty="0" smtClean="0">
                <a:latin typeface="Calibri" pitchFamily="34" charset="0"/>
              </a:rPr>
              <a:t>.</a:t>
            </a:r>
            <a:r>
              <a:rPr sz="1800" dirty="0" smtClean="0">
                <a:latin typeface="Calibri" pitchFamily="34" charset="0"/>
              </a:rPr>
              <a:t>).</a:t>
            </a:r>
          </a:p>
          <a:p>
            <a:pPr algn="just" eaLnBrk="1">
              <a:buFont typeface="Arial" pitchFamily="34" charset="0"/>
              <a:buNone/>
            </a:pPr>
            <a:r>
              <a:rPr sz="1600" dirty="0" smtClean="0">
                <a:latin typeface="Calibri" pitchFamily="34" charset="0"/>
              </a:rPr>
              <a:t>	</a:t>
            </a:r>
            <a:r>
              <a:rPr sz="1600" dirty="0" err="1" smtClean="0">
                <a:latin typeface="Calibri" pitchFamily="34" charset="0"/>
              </a:rPr>
              <a:t>Fiszki</a:t>
            </a:r>
            <a:r>
              <a:rPr sz="1600" dirty="0" smtClean="0">
                <a:latin typeface="Calibri" pitchFamily="34" charset="0"/>
              </a:rPr>
              <a:t> </a:t>
            </a:r>
            <a:r>
              <a:rPr sz="1600" dirty="0" err="1" smtClean="0">
                <a:latin typeface="Calibri" pitchFamily="34" charset="0"/>
              </a:rPr>
              <a:t>projektowe</a:t>
            </a:r>
            <a:r>
              <a:rPr sz="1600" dirty="0" smtClean="0">
                <a:latin typeface="Calibri" pitchFamily="34" charset="0"/>
              </a:rPr>
              <a:t> </a:t>
            </a:r>
            <a:r>
              <a:rPr sz="1600" dirty="0" err="1" smtClean="0">
                <a:latin typeface="Calibri" pitchFamily="34" charset="0"/>
              </a:rPr>
              <a:t>mogą</a:t>
            </a:r>
            <a:r>
              <a:rPr sz="1600" dirty="0" smtClean="0">
                <a:latin typeface="Calibri" pitchFamily="34" charset="0"/>
              </a:rPr>
              <a:t> </a:t>
            </a:r>
            <a:r>
              <a:rPr sz="1600" dirty="0" err="1" smtClean="0">
                <a:latin typeface="Calibri" pitchFamily="34" charset="0"/>
              </a:rPr>
              <a:t>być</a:t>
            </a:r>
            <a:r>
              <a:rPr sz="1600" dirty="0" smtClean="0">
                <a:latin typeface="Calibri" pitchFamily="34" charset="0"/>
              </a:rPr>
              <a:t> </a:t>
            </a:r>
            <a:r>
              <a:rPr sz="1600" dirty="0" err="1" smtClean="0">
                <a:latin typeface="Calibri" pitchFamily="34" charset="0"/>
              </a:rPr>
              <a:t>zamieszczne</a:t>
            </a:r>
            <a:r>
              <a:rPr sz="1600" dirty="0" smtClean="0">
                <a:latin typeface="Calibri" pitchFamily="34" charset="0"/>
              </a:rPr>
              <a:t> w </a:t>
            </a:r>
            <a:r>
              <a:rPr sz="1600" dirty="0" err="1" smtClean="0">
                <a:latin typeface="Calibri" pitchFamily="34" charset="0"/>
              </a:rPr>
              <a:t>bazie</a:t>
            </a:r>
            <a:r>
              <a:rPr sz="1600" dirty="0" smtClean="0">
                <a:latin typeface="Calibri" pitchFamily="34" charset="0"/>
              </a:rPr>
              <a:t>/</a:t>
            </a:r>
            <a:r>
              <a:rPr sz="1600" dirty="0" err="1" smtClean="0">
                <a:latin typeface="Calibri" pitchFamily="34" charset="0"/>
              </a:rPr>
              <a:t>przesyłane</a:t>
            </a:r>
            <a:r>
              <a:rPr sz="1600" dirty="0" smtClean="0">
                <a:latin typeface="Calibri" pitchFamily="34" charset="0"/>
              </a:rPr>
              <a:t> w </a:t>
            </a:r>
            <a:r>
              <a:rPr sz="1600" dirty="0" err="1" smtClean="0">
                <a:latin typeface="Calibri" pitchFamily="34" charset="0"/>
              </a:rPr>
              <a:t>odpowiedzi</a:t>
            </a:r>
            <a:r>
              <a:rPr sz="1600" dirty="0" smtClean="0">
                <a:latin typeface="Calibri" pitchFamily="34" charset="0"/>
              </a:rPr>
              <a:t> na </a:t>
            </a:r>
            <a:r>
              <a:rPr sz="1600" dirty="0" err="1" smtClean="0">
                <a:latin typeface="Calibri" pitchFamily="34" charset="0"/>
              </a:rPr>
              <a:t>konkretny</a:t>
            </a:r>
            <a:r>
              <a:rPr sz="1600" dirty="0" smtClean="0">
                <a:latin typeface="Calibri" pitchFamily="34" charset="0"/>
              </a:rPr>
              <a:t> </a:t>
            </a:r>
            <a:r>
              <a:rPr sz="1600" dirty="0" err="1" smtClean="0">
                <a:latin typeface="Calibri" pitchFamily="34" charset="0"/>
              </a:rPr>
              <a:t>konkurs</a:t>
            </a:r>
            <a:r>
              <a:rPr sz="1600" dirty="0" smtClean="0">
                <a:latin typeface="Calibri" pitchFamily="34" charset="0"/>
              </a:rPr>
              <a:t> </a:t>
            </a:r>
            <a:r>
              <a:rPr sz="1600" dirty="0" err="1" smtClean="0">
                <a:latin typeface="Calibri" pitchFamily="34" charset="0"/>
              </a:rPr>
              <a:t>lub</a:t>
            </a:r>
            <a:r>
              <a:rPr sz="1600" dirty="0" smtClean="0">
                <a:latin typeface="Calibri" pitchFamily="34" charset="0"/>
              </a:rPr>
              <a:t> </a:t>
            </a:r>
            <a:r>
              <a:rPr sz="1600" dirty="0" err="1" smtClean="0">
                <a:latin typeface="Calibri" pitchFamily="34" charset="0"/>
              </a:rPr>
              <a:t>indywidualnie</a:t>
            </a:r>
            <a:r>
              <a:rPr sz="1600" dirty="0" smtClean="0">
                <a:latin typeface="Calibri" pitchFamily="34" charset="0"/>
              </a:rPr>
              <a:t> w </a:t>
            </a:r>
            <a:r>
              <a:rPr sz="1600" dirty="0" err="1" smtClean="0">
                <a:latin typeface="Calibri" pitchFamily="34" charset="0"/>
              </a:rPr>
              <a:t>zależności</a:t>
            </a:r>
            <a:r>
              <a:rPr sz="1600" dirty="0" smtClean="0">
                <a:latin typeface="Calibri" pitchFamily="34" charset="0"/>
              </a:rPr>
              <a:t> </a:t>
            </a:r>
            <a:r>
              <a:rPr sz="1600" dirty="0" err="1" smtClean="0">
                <a:latin typeface="Calibri" pitchFamily="34" charset="0"/>
              </a:rPr>
              <a:t>od</a:t>
            </a:r>
            <a:r>
              <a:rPr sz="1600" dirty="0" smtClean="0">
                <a:latin typeface="Calibri" pitchFamily="34" charset="0"/>
              </a:rPr>
              <a:t> </a:t>
            </a:r>
            <a:r>
              <a:rPr sz="1600" dirty="0" err="1" smtClean="0">
                <a:latin typeface="Calibri" pitchFamily="34" charset="0"/>
              </a:rPr>
              <a:t>potrzeb</a:t>
            </a:r>
            <a:r>
              <a:rPr sz="1600" dirty="0" smtClean="0">
                <a:latin typeface="Calibri" pitchFamily="34" charset="0"/>
              </a:rPr>
              <a:t> </a:t>
            </a:r>
            <a:r>
              <a:rPr sz="1600" dirty="0" err="1" smtClean="0">
                <a:latin typeface="Calibri" pitchFamily="34" charset="0"/>
              </a:rPr>
              <a:t>poszczególnych</a:t>
            </a:r>
            <a:r>
              <a:rPr sz="1600" dirty="0" smtClean="0">
                <a:latin typeface="Calibri" pitchFamily="34" charset="0"/>
              </a:rPr>
              <a:t> </a:t>
            </a:r>
            <a:r>
              <a:rPr sz="1600" dirty="0" err="1" smtClean="0">
                <a:latin typeface="Calibri" pitchFamily="34" charset="0"/>
              </a:rPr>
              <a:t>wnioskodawców</a:t>
            </a:r>
            <a:r>
              <a:rPr sz="1600" dirty="0" smtClean="0">
                <a:latin typeface="Calibri" pitchFamily="34" charset="0"/>
              </a:rPr>
              <a:t> (w </a:t>
            </a:r>
            <a:r>
              <a:rPr sz="1600" dirty="0" err="1" smtClean="0">
                <a:latin typeface="Calibri" pitchFamily="34" charset="0"/>
              </a:rPr>
              <a:t>tym</a:t>
            </a:r>
            <a:r>
              <a:rPr sz="1600" dirty="0" smtClean="0">
                <a:latin typeface="Calibri" pitchFamily="34" charset="0"/>
              </a:rPr>
              <a:t> w </a:t>
            </a:r>
            <a:r>
              <a:rPr sz="1600" dirty="0" err="1" smtClean="0">
                <a:latin typeface="Calibri" pitchFamily="34" charset="0"/>
              </a:rPr>
              <a:t>związku</a:t>
            </a:r>
            <a:r>
              <a:rPr sz="1600" dirty="0" smtClean="0">
                <a:latin typeface="Calibri" pitchFamily="34" charset="0"/>
              </a:rPr>
              <a:t> z </a:t>
            </a:r>
            <a:r>
              <a:rPr sz="1600" dirty="0" err="1" smtClean="0">
                <a:latin typeface="Calibri" pitchFamily="34" charset="0"/>
              </a:rPr>
              <a:t>chęcią</a:t>
            </a:r>
            <a:r>
              <a:rPr sz="1600" dirty="0" smtClean="0">
                <a:latin typeface="Calibri" pitchFamily="34" charset="0"/>
              </a:rPr>
              <a:t> </a:t>
            </a:r>
            <a:r>
              <a:rPr sz="1600" dirty="0" err="1" smtClean="0">
                <a:latin typeface="Calibri" pitchFamily="34" charset="0"/>
              </a:rPr>
              <a:t>rozszerzenia</a:t>
            </a:r>
            <a:r>
              <a:rPr sz="1600" dirty="0" smtClean="0">
                <a:latin typeface="Calibri" pitchFamily="34" charset="0"/>
              </a:rPr>
              <a:t> </a:t>
            </a:r>
            <a:r>
              <a:rPr sz="1600" dirty="0" err="1" smtClean="0">
                <a:latin typeface="Calibri" pitchFamily="34" charset="0"/>
              </a:rPr>
              <a:t>projektu</a:t>
            </a:r>
            <a:r>
              <a:rPr sz="1600" dirty="0" smtClean="0">
                <a:latin typeface="Calibri" pitchFamily="34" charset="0"/>
              </a:rPr>
              <a:t> o </a:t>
            </a:r>
            <a:r>
              <a:rPr sz="1600" dirty="0" err="1" smtClean="0">
                <a:latin typeface="Calibri" pitchFamily="34" charset="0"/>
              </a:rPr>
              <a:t>komponent</a:t>
            </a:r>
            <a:r>
              <a:rPr sz="1600" dirty="0" smtClean="0">
                <a:latin typeface="Calibri" pitchFamily="34" charset="0"/>
              </a:rPr>
              <a:t> </a:t>
            </a:r>
            <a:r>
              <a:rPr sz="1600" dirty="0" err="1" smtClean="0">
                <a:latin typeface="Calibri" pitchFamily="34" charset="0"/>
              </a:rPr>
              <a:t>ponadnarodowy</a:t>
            </a:r>
            <a:r>
              <a:rPr sz="1600" dirty="0" smtClean="0">
                <a:latin typeface="Calibri" pitchFamily="34" charset="0"/>
              </a:rPr>
              <a:t>).  </a:t>
            </a:r>
          </a:p>
          <a:p>
            <a:pPr algn="just" eaLnBrk="1">
              <a:buFont typeface="Arial" pitchFamily="34" charset="0"/>
              <a:buNone/>
            </a:pPr>
            <a:endParaRPr sz="1600" dirty="0" smtClean="0">
              <a:latin typeface="Calibri" pitchFamily="34" charset="0"/>
            </a:endParaRPr>
          </a:p>
          <a:p>
            <a:pPr algn="just" eaLnBrk="1"/>
            <a:r>
              <a:rPr sz="1800" dirty="0" err="1" smtClean="0">
                <a:latin typeface="Calibri" pitchFamily="34" charset="0"/>
              </a:rPr>
              <a:t>wnioskodawca</a:t>
            </a:r>
            <a:r>
              <a:rPr sz="1800" dirty="0" smtClean="0">
                <a:latin typeface="Calibri" pitchFamily="34" charset="0"/>
              </a:rPr>
              <a:t> (</a:t>
            </a:r>
            <a:r>
              <a:rPr sz="1800" dirty="0" err="1" smtClean="0">
                <a:latin typeface="Calibri" pitchFamily="34" charset="0"/>
              </a:rPr>
              <a:t>polski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lub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zagraniczny</a:t>
            </a:r>
            <a:r>
              <a:rPr sz="1800" dirty="0" smtClean="0">
                <a:latin typeface="Calibri" pitchFamily="34" charset="0"/>
              </a:rPr>
              <a:t>) </a:t>
            </a:r>
            <a:r>
              <a:rPr sz="1800" b="1" dirty="0" err="1" smtClean="0">
                <a:latin typeface="Calibri" pitchFamily="34" charset="0"/>
              </a:rPr>
              <a:t>wypełnia</a:t>
            </a:r>
            <a:r>
              <a:rPr sz="1800" b="1" dirty="0" smtClean="0">
                <a:latin typeface="Calibri" pitchFamily="34" charset="0"/>
              </a:rPr>
              <a:t> online </a:t>
            </a:r>
            <a:r>
              <a:rPr sz="1800" dirty="0" smtClean="0">
                <a:latin typeface="Calibri" pitchFamily="34" charset="0"/>
              </a:rPr>
              <a:t>w </a:t>
            </a:r>
            <a:r>
              <a:rPr sz="1800" b="1" dirty="0" err="1" smtClean="0">
                <a:latin typeface="Calibri" pitchFamily="34" charset="0"/>
              </a:rPr>
              <a:t>języku</a:t>
            </a:r>
            <a:r>
              <a:rPr sz="1800" b="1" dirty="0" smtClean="0">
                <a:latin typeface="Calibri" pitchFamily="34" charset="0"/>
              </a:rPr>
              <a:t> </a:t>
            </a:r>
            <a:r>
              <a:rPr sz="1800" b="1" dirty="0" err="1" smtClean="0">
                <a:latin typeface="Calibri" pitchFamily="34" charset="0"/>
              </a:rPr>
              <a:t>angielskim</a:t>
            </a:r>
            <a:r>
              <a:rPr sz="1800" b="1" dirty="0" smtClean="0">
                <a:latin typeface="Calibri" pitchFamily="34" charset="0"/>
              </a:rPr>
              <a:t> </a:t>
            </a:r>
            <a:r>
              <a:rPr sz="1800" b="1" dirty="0" err="1" smtClean="0">
                <a:latin typeface="Calibri" pitchFamily="34" charset="0"/>
              </a:rPr>
              <a:t>fiszkę</a:t>
            </a:r>
            <a:r>
              <a:rPr sz="1800" b="1" dirty="0" smtClean="0">
                <a:latin typeface="Calibri" pitchFamily="34" charset="0"/>
              </a:rPr>
              <a:t> w </a:t>
            </a:r>
            <a:r>
              <a:rPr sz="1800" b="1" dirty="0" err="1" smtClean="0">
                <a:latin typeface="Calibri" pitchFamily="34" charset="0"/>
              </a:rPr>
              <a:t>bazie</a:t>
            </a:r>
            <a:r>
              <a:rPr sz="1800" b="1" dirty="0" smtClean="0">
                <a:latin typeface="Calibri" pitchFamily="34" charset="0"/>
              </a:rPr>
              <a:t> Fishing Pool</a:t>
            </a:r>
            <a:r>
              <a:rPr sz="1800" dirty="0" smtClean="0">
                <a:latin typeface="Calibri" pitchFamily="34" charset="0"/>
              </a:rPr>
              <a:t>, </a:t>
            </a:r>
            <a:r>
              <a:rPr sz="1800" dirty="0" err="1" smtClean="0">
                <a:latin typeface="Calibri" pitchFamily="34" charset="0"/>
              </a:rPr>
              <a:t>ew</a:t>
            </a:r>
            <a:r>
              <a:rPr sz="1800" dirty="0" smtClean="0">
                <a:latin typeface="Calibri" pitchFamily="34" charset="0"/>
              </a:rPr>
              <a:t>. </a:t>
            </a:r>
            <a:r>
              <a:rPr sz="1800" dirty="0" err="1" smtClean="0">
                <a:latin typeface="Calibri" pitchFamily="34" charset="0"/>
              </a:rPr>
              <a:t>przesyła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wersję</a:t>
            </a:r>
            <a:r>
              <a:rPr sz="1800" dirty="0" smtClean="0">
                <a:latin typeface="Calibri" pitchFamily="34" charset="0"/>
              </a:rPr>
              <a:t> MS Word do KIW CPE, </a:t>
            </a:r>
            <a:r>
              <a:rPr sz="1800" dirty="0" err="1" smtClean="0">
                <a:latin typeface="Calibri" pitchFamily="34" charset="0"/>
              </a:rPr>
              <a:t>która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przekazuje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ją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następnie</a:t>
            </a:r>
            <a:r>
              <a:rPr sz="1800" dirty="0" smtClean="0">
                <a:latin typeface="Calibri" pitchFamily="34" charset="0"/>
              </a:rPr>
              <a:t> do </a:t>
            </a:r>
            <a:r>
              <a:rPr sz="1800" b="1" dirty="0" err="1" smtClean="0">
                <a:latin typeface="Calibri" pitchFamily="34" charset="0"/>
              </a:rPr>
              <a:t>Ponadnarodowych</a:t>
            </a:r>
            <a:r>
              <a:rPr sz="1800" b="1" dirty="0" smtClean="0">
                <a:latin typeface="Calibri" pitchFamily="34" charset="0"/>
              </a:rPr>
              <a:t> </a:t>
            </a:r>
            <a:r>
              <a:rPr sz="1800" b="1" dirty="0" err="1" smtClean="0">
                <a:latin typeface="Calibri" pitchFamily="34" charset="0"/>
              </a:rPr>
              <a:t>Punktów</a:t>
            </a:r>
            <a:r>
              <a:rPr sz="1800" b="1" dirty="0" smtClean="0">
                <a:latin typeface="Calibri" pitchFamily="34" charset="0"/>
              </a:rPr>
              <a:t> </a:t>
            </a:r>
            <a:r>
              <a:rPr sz="1800" b="1" dirty="0" err="1" smtClean="0">
                <a:latin typeface="Calibri" pitchFamily="34" charset="0"/>
              </a:rPr>
              <a:t>Kontaktowych</a:t>
            </a:r>
            <a:r>
              <a:rPr sz="1800" b="1" dirty="0" smtClean="0">
                <a:latin typeface="Calibri" pitchFamily="34" charset="0"/>
              </a:rPr>
              <a:t> EFS </a:t>
            </a:r>
            <a:r>
              <a:rPr sz="1800" dirty="0" smtClean="0">
                <a:latin typeface="Calibri" pitchFamily="34" charset="0"/>
              </a:rPr>
              <a:t>(w </a:t>
            </a:r>
            <a:r>
              <a:rPr sz="1800" dirty="0" err="1" smtClean="0">
                <a:latin typeface="Calibri" pitchFamily="34" charset="0"/>
              </a:rPr>
              <a:t>przypadku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fiszki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projektodawcy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polskiego</a:t>
            </a:r>
            <a:r>
              <a:rPr sz="1800" dirty="0" smtClean="0">
                <a:latin typeface="Calibri" pitchFamily="34" charset="0"/>
              </a:rPr>
              <a:t>) i </a:t>
            </a:r>
            <a:r>
              <a:rPr sz="1800" b="1" dirty="0" err="1" smtClean="0">
                <a:latin typeface="Calibri" pitchFamily="34" charset="0"/>
              </a:rPr>
              <a:t>innych</a:t>
            </a:r>
            <a:r>
              <a:rPr sz="1800" b="1" dirty="0" smtClean="0">
                <a:latin typeface="Calibri" pitchFamily="34" charset="0"/>
              </a:rPr>
              <a:t> </a:t>
            </a:r>
            <a:r>
              <a:rPr sz="1800" b="1" dirty="0" err="1" smtClean="0">
                <a:latin typeface="Calibri" pitchFamily="34" charset="0"/>
              </a:rPr>
              <a:t>organizacji</a:t>
            </a:r>
            <a:r>
              <a:rPr sz="1800" b="1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działających</a:t>
            </a:r>
            <a:r>
              <a:rPr sz="1800" dirty="0" smtClean="0">
                <a:latin typeface="Calibri" pitchFamily="34" charset="0"/>
              </a:rPr>
              <a:t> w </a:t>
            </a:r>
            <a:r>
              <a:rPr sz="1800" dirty="0" err="1" smtClean="0">
                <a:latin typeface="Calibri" pitchFamily="34" charset="0"/>
              </a:rPr>
              <a:t>obszarze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tematycznym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projektu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lub</a:t>
            </a:r>
            <a:r>
              <a:rPr sz="1800" dirty="0" smtClean="0">
                <a:latin typeface="Calibri" pitchFamily="34" charset="0"/>
              </a:rPr>
              <a:t> do </a:t>
            </a:r>
            <a:r>
              <a:rPr sz="1800" b="1" dirty="0" err="1" smtClean="0">
                <a:latin typeface="Calibri" pitchFamily="34" charset="0"/>
              </a:rPr>
              <a:t>Punktów</a:t>
            </a:r>
            <a:r>
              <a:rPr sz="1800" b="1" dirty="0" smtClean="0">
                <a:latin typeface="Calibri" pitchFamily="34" charset="0"/>
              </a:rPr>
              <a:t> </a:t>
            </a:r>
            <a:r>
              <a:rPr sz="1800" b="1" dirty="0" err="1" smtClean="0">
                <a:latin typeface="Calibri" pitchFamily="34" charset="0"/>
              </a:rPr>
              <a:t>Kontaktowych</a:t>
            </a:r>
            <a:r>
              <a:rPr sz="1800" b="1" dirty="0" smtClean="0">
                <a:latin typeface="Calibri" pitchFamily="34" charset="0"/>
              </a:rPr>
              <a:t> EFS </a:t>
            </a:r>
            <a:r>
              <a:rPr sz="1800" dirty="0" smtClean="0">
                <a:latin typeface="Calibri" pitchFamily="34" charset="0"/>
              </a:rPr>
              <a:t>w </a:t>
            </a:r>
            <a:r>
              <a:rPr sz="1800" dirty="0" err="1" smtClean="0">
                <a:latin typeface="Calibri" pitchFamily="34" charset="0"/>
              </a:rPr>
              <a:t>Polsce</a:t>
            </a:r>
            <a:r>
              <a:rPr sz="1800" dirty="0" smtClean="0">
                <a:latin typeface="Calibri" pitchFamily="34" charset="0"/>
              </a:rPr>
              <a:t> (w </a:t>
            </a:r>
            <a:r>
              <a:rPr sz="1800" dirty="0" err="1" smtClean="0">
                <a:latin typeface="Calibri" pitchFamily="34" charset="0"/>
              </a:rPr>
              <a:t>przypadku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fiszki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instytucji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zagranicznej</a:t>
            </a:r>
            <a:r>
              <a:rPr sz="1800" dirty="0" smtClean="0">
                <a:latin typeface="Calibri" pitchFamily="34" charset="0"/>
              </a:rPr>
              <a:t>)</a:t>
            </a:r>
          </a:p>
          <a:p>
            <a:pPr eaLnBrk="1"/>
            <a:endParaRPr sz="2000" dirty="0" smtClean="0">
              <a:latin typeface="Calibri" pitchFamily="34" charset="0"/>
            </a:endParaRPr>
          </a:p>
          <a:p>
            <a:pPr eaLnBrk="1"/>
            <a:endParaRPr sz="2000" dirty="0" smtClean="0">
              <a:latin typeface="Calibri" pitchFamily="34" charset="0"/>
            </a:endParaRPr>
          </a:p>
        </p:txBody>
      </p:sp>
      <p:grpSp>
        <p:nvGrpSpPr>
          <p:cNvPr id="12292" name="Grupa 3"/>
          <p:cNvGrpSpPr>
            <a:grpSpLocks/>
          </p:cNvGrpSpPr>
          <p:nvPr/>
        </p:nvGrpSpPr>
        <p:grpSpPr bwMode="auto">
          <a:xfrm>
            <a:off x="0" y="3141663"/>
            <a:ext cx="1897063" cy="2447925"/>
            <a:chOff x="0" y="3141658"/>
            <a:chExt cx="1897059" cy="2447921"/>
          </a:xfrm>
        </p:grpSpPr>
        <p:pic>
          <p:nvPicPr>
            <p:cNvPr id="12293" name="Picture 2" descr="http://us.123rf.com/400wm/400/400/evaners/evaners0812/evaners081200008/4033770-vector-przyk-adem-greckie-kolumny-jonowe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3141658"/>
              <a:ext cx="1897059" cy="24479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294" name="pole tekstowe 5"/>
            <p:cNvSpPr txBox="1">
              <a:spLocks noChangeArrowheads="1"/>
            </p:cNvSpPr>
            <p:nvPr/>
          </p:nvSpPr>
          <p:spPr bwMode="auto">
            <a:xfrm rot="16200000">
              <a:off x="36045" y="4185347"/>
              <a:ext cx="1835740" cy="900345"/>
            </a:xfrm>
            <a:prstGeom prst="rect">
              <a:avLst/>
            </a:prstGeom>
            <a:solidFill>
              <a:srgbClr val="4F6228"/>
            </a:solidFill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pl-PL" sz="2000" b="1" dirty="0">
                  <a:solidFill>
                    <a:srgbClr val="FFFFFF"/>
                  </a:solidFill>
                  <a:latin typeface="Calibri" pitchFamily="34" charset="0"/>
                </a:rPr>
                <a:t>PARTNERSTWO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00313" y="274638"/>
            <a:ext cx="6186487" cy="1143000"/>
          </a:xfrm>
        </p:spPr>
        <p:txBody>
          <a:bodyPr/>
          <a:lstStyle/>
          <a:p>
            <a:pPr lvl="1"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800" b="1" kern="1200" dirty="0">
                <a:solidFill>
                  <a:schemeClr val="accent3">
                    <a:lumMod val="50000"/>
                  </a:schemeClr>
                </a:solidFill>
                <a:latin typeface="+mn-lt"/>
                <a:ea typeface="+mj-ea"/>
                <a:cs typeface="+mj-cs"/>
              </a:rPr>
              <a:t>FISZKA PROJEKTOWA</a:t>
            </a:r>
            <a:r>
              <a:rPr lang="pl-PL" sz="2800" b="1" kern="1200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pl-PL" sz="2800" b="1" kern="1200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</a:br>
            <a:endParaRPr lang="pl-PL" sz="2800" b="1" kern="1200" dirty="0">
              <a:solidFill>
                <a:schemeClr val="accent1">
                  <a:lumMod val="50000"/>
                </a:schemeClr>
              </a:solidFill>
              <a:ea typeface="+mj-ea"/>
              <a:cs typeface="+mj-cs"/>
            </a:endParaRPr>
          </a:p>
        </p:txBody>
      </p:sp>
      <p:grpSp>
        <p:nvGrpSpPr>
          <p:cNvPr id="13315" name="Grupa 3"/>
          <p:cNvGrpSpPr>
            <a:grpSpLocks/>
          </p:cNvGrpSpPr>
          <p:nvPr/>
        </p:nvGrpSpPr>
        <p:grpSpPr bwMode="auto">
          <a:xfrm>
            <a:off x="0" y="3141663"/>
            <a:ext cx="1897063" cy="2447925"/>
            <a:chOff x="0" y="3141658"/>
            <a:chExt cx="1897059" cy="2447921"/>
          </a:xfrm>
        </p:grpSpPr>
        <p:pic>
          <p:nvPicPr>
            <p:cNvPr id="13317" name="Picture 2" descr="http://us.123rf.com/400wm/400/400/evaners/evaners0812/evaners081200008/4033770-vector-przyk-adem-greckie-kolumny-jonowe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3141658"/>
              <a:ext cx="1897059" cy="24479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18" name="pole tekstowe 5"/>
            <p:cNvSpPr txBox="1">
              <a:spLocks noChangeArrowheads="1"/>
            </p:cNvSpPr>
            <p:nvPr/>
          </p:nvSpPr>
          <p:spPr bwMode="auto">
            <a:xfrm rot="16200000">
              <a:off x="36045" y="4185347"/>
              <a:ext cx="1835740" cy="900345"/>
            </a:xfrm>
            <a:prstGeom prst="rect">
              <a:avLst/>
            </a:prstGeom>
            <a:solidFill>
              <a:srgbClr val="4F6228"/>
            </a:solidFill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pl-PL" sz="2000" b="1" dirty="0">
                  <a:solidFill>
                    <a:srgbClr val="FFFFFF"/>
                  </a:solidFill>
                  <a:latin typeface="Calibri" pitchFamily="34" charset="0"/>
                </a:rPr>
                <a:t>PARTNERSTWO</a:t>
              </a:r>
            </a:p>
          </p:txBody>
        </p:sp>
      </p:grpSp>
      <p:pic>
        <p:nvPicPr>
          <p:cNvPr id="13316" name="Picture 3" descr="C:\Users\Magdalena\Desktop\fiszka1.jp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1835150" y="1052513"/>
            <a:ext cx="7105650" cy="49831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00313" y="274638"/>
            <a:ext cx="6186487" cy="1143000"/>
          </a:xfrm>
        </p:spPr>
        <p:txBody>
          <a:bodyPr/>
          <a:lstStyle/>
          <a:p>
            <a:pPr lvl="1"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800" b="1" kern="1200" dirty="0">
                <a:solidFill>
                  <a:schemeClr val="accent3">
                    <a:lumMod val="50000"/>
                  </a:schemeClr>
                </a:solidFill>
                <a:latin typeface="+mn-lt"/>
                <a:ea typeface="+mj-ea"/>
                <a:cs typeface="+mj-cs"/>
              </a:rPr>
              <a:t>FISZKA PROJEKTOWA</a:t>
            </a:r>
            <a:r>
              <a:rPr lang="pl-PL" sz="2800" b="1" kern="1200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pl-PL" sz="2800" b="1" kern="1200" dirty="0">
                <a:solidFill>
                  <a:schemeClr val="accent1">
                    <a:lumMod val="50000"/>
                  </a:schemeClr>
                </a:solidFill>
                <a:ea typeface="+mj-ea"/>
                <a:cs typeface="+mj-cs"/>
              </a:rPr>
            </a:br>
            <a:endParaRPr lang="pl-PL" sz="2800" b="1" kern="1200" dirty="0">
              <a:solidFill>
                <a:schemeClr val="accent1">
                  <a:lumMod val="50000"/>
                </a:schemeClr>
              </a:solidFill>
              <a:ea typeface="+mj-ea"/>
              <a:cs typeface="+mj-cs"/>
            </a:endParaRPr>
          </a:p>
        </p:txBody>
      </p:sp>
      <p:grpSp>
        <p:nvGrpSpPr>
          <p:cNvPr id="14339" name="Grupa 3"/>
          <p:cNvGrpSpPr>
            <a:grpSpLocks/>
          </p:cNvGrpSpPr>
          <p:nvPr/>
        </p:nvGrpSpPr>
        <p:grpSpPr bwMode="auto">
          <a:xfrm>
            <a:off x="0" y="3141663"/>
            <a:ext cx="1897063" cy="2447925"/>
            <a:chOff x="0" y="3141658"/>
            <a:chExt cx="1897059" cy="2447921"/>
          </a:xfrm>
        </p:grpSpPr>
        <p:pic>
          <p:nvPicPr>
            <p:cNvPr id="14342" name="Picture 2" descr="http://us.123rf.com/400wm/400/400/evaners/evaners0812/evaners081200008/4033770-vector-przyk-adem-greckie-kolumny-jonowe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3141658"/>
              <a:ext cx="1897059" cy="24479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43" name="pole tekstowe 5"/>
            <p:cNvSpPr txBox="1">
              <a:spLocks noChangeArrowheads="1"/>
            </p:cNvSpPr>
            <p:nvPr/>
          </p:nvSpPr>
          <p:spPr bwMode="auto">
            <a:xfrm rot="16200000">
              <a:off x="36045" y="4185347"/>
              <a:ext cx="1835740" cy="900345"/>
            </a:xfrm>
            <a:prstGeom prst="rect">
              <a:avLst/>
            </a:prstGeom>
            <a:solidFill>
              <a:srgbClr val="4F6228"/>
            </a:solidFill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pl-PL" sz="2000" b="1" dirty="0">
                  <a:solidFill>
                    <a:srgbClr val="FFFFFF"/>
                  </a:solidFill>
                  <a:latin typeface="Calibri" pitchFamily="34" charset="0"/>
                </a:rPr>
                <a:t>PARTNERSTWO</a:t>
              </a:r>
            </a:p>
          </p:txBody>
        </p:sp>
      </p:grpSp>
      <p:pic>
        <p:nvPicPr>
          <p:cNvPr id="14340" name="Picture 4" descr="C:\Documents and Settings\magdalena_karczewska\Moje dokumenty\Moje obrazy\fiszka 1.bmp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3348038" y="981075"/>
            <a:ext cx="4760912" cy="5184775"/>
          </a:xfrm>
          <a:noFill/>
        </p:spPr>
      </p:pic>
      <p:sp>
        <p:nvSpPr>
          <p:cNvPr id="14341" name="pole tekstowe 12"/>
          <p:cNvSpPr txBox="1">
            <a:spLocks noChangeArrowheads="1"/>
          </p:cNvSpPr>
          <p:nvPr/>
        </p:nvSpPr>
        <p:spPr bwMode="auto">
          <a:xfrm>
            <a:off x="250825" y="1484313"/>
            <a:ext cx="2881313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400">
                <a:hlinkClick r:id="rId5"/>
              </a:rPr>
              <a:t>http://www.kiw-pokl.org.pl/index.php?option=com_sobipro&amp;pid=148&amp;sid=360:Project-Bumerang&amp;Itemid=756&amp;lang=en</a:t>
            </a:r>
            <a:r>
              <a:rPr lang="pl-PL" sz="14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55875" y="115888"/>
            <a:ext cx="6264275" cy="1143000"/>
          </a:xfrm>
        </p:spPr>
        <p:txBody>
          <a:bodyPr/>
          <a:lstStyle/>
          <a:p>
            <a:pPr lvl="1"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8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PONADNARODOWE FORA PARTNERSKIE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76375" y="1196975"/>
            <a:ext cx="7488238" cy="4525963"/>
          </a:xfrm>
        </p:spPr>
        <p:txBody>
          <a:bodyPr/>
          <a:lstStyle/>
          <a:p>
            <a:pPr eaLnBrk="1" fontAlgn="auto">
              <a:spcAft>
                <a:spcPts val="0"/>
              </a:spcAft>
              <a:buFont typeface="Arial"/>
              <a:buChar char="•"/>
              <a:defRPr/>
            </a:pPr>
            <a:r>
              <a:rPr sz="1800" b="1" dirty="0" smtClean="0"/>
              <a:t>Cel</a:t>
            </a:r>
            <a:r>
              <a:rPr sz="1800" dirty="0" smtClean="0"/>
              <a:t>: stworzenie możliwości zawiązania partnerstw projektowych do projektów współpracy ponadnarodowej realizowanych w ramach PO KL.</a:t>
            </a:r>
          </a:p>
          <a:p>
            <a:pPr eaLnBrk="1" fontAlgn="auto">
              <a:spcAft>
                <a:spcPts val="0"/>
              </a:spcAft>
              <a:buFont typeface="Arial"/>
              <a:buChar char="•"/>
              <a:defRPr/>
            </a:pPr>
            <a:r>
              <a:rPr sz="1800" b="1" dirty="0" smtClean="0"/>
              <a:t>Uczestnicy</a:t>
            </a:r>
            <a:r>
              <a:rPr sz="1800" dirty="0" smtClean="0"/>
              <a:t>: polskie i zagraniczne instytucje </a:t>
            </a:r>
          </a:p>
          <a:p>
            <a:pPr lvl="1" eaLnBrk="1" fontAlgn="auto">
              <a:spcAft>
                <a:spcPts val="0"/>
              </a:spcAft>
              <a:buFont typeface="Arial"/>
              <a:buChar char="–"/>
              <a:defRPr/>
            </a:pPr>
            <a:r>
              <a:rPr sz="1600" dirty="0" smtClean="0"/>
              <a:t>realizujące projekty w ramach EFS, chcące rozszerzyć je o komponent ponadnarodowy, </a:t>
            </a:r>
          </a:p>
          <a:p>
            <a:pPr lvl="1" eaLnBrk="1" fontAlgn="auto">
              <a:spcAft>
                <a:spcPts val="0"/>
              </a:spcAft>
              <a:buFont typeface="Arial"/>
              <a:buChar char="–"/>
              <a:defRPr/>
            </a:pPr>
            <a:r>
              <a:rPr sz="1600" dirty="0" err="1" smtClean="0"/>
              <a:t>podmioty</a:t>
            </a:r>
            <a:r>
              <a:rPr sz="1600" dirty="0" smtClean="0"/>
              <a:t> planujące </a:t>
            </a:r>
            <a:r>
              <a:rPr sz="1600" dirty="0" err="1" smtClean="0"/>
              <a:t>składanie</a:t>
            </a:r>
            <a:r>
              <a:rPr sz="1600" dirty="0" smtClean="0"/>
              <a:t> </a:t>
            </a:r>
            <a:r>
              <a:rPr sz="1600" dirty="0" err="1" smtClean="0"/>
              <a:t>wniosku</a:t>
            </a:r>
            <a:r>
              <a:rPr sz="1600" dirty="0" smtClean="0"/>
              <a:t> w 2013 r.</a:t>
            </a:r>
          </a:p>
          <a:p>
            <a:pPr marL="342900" lvl="1" indent="-342900" eaLnBrk="1" fontAlgn="auto">
              <a:spcAft>
                <a:spcPts val="0"/>
              </a:spcAft>
              <a:buFont typeface="Arial" charset="0"/>
              <a:buChar char="•"/>
              <a:defRPr/>
            </a:pPr>
            <a:r>
              <a:rPr sz="1800" b="1" dirty="0" err="1" smtClean="0"/>
              <a:t>Zgłoszenie</a:t>
            </a:r>
            <a:r>
              <a:rPr sz="1800" dirty="0" smtClean="0"/>
              <a:t>: na postawie przesłanych fiszek projektowych do KIW </a:t>
            </a:r>
            <a:r>
              <a:rPr sz="1800" dirty="0" err="1" smtClean="0"/>
              <a:t>oraz</a:t>
            </a:r>
            <a:r>
              <a:rPr sz="1800" dirty="0" smtClean="0"/>
              <a:t> </a:t>
            </a:r>
            <a:r>
              <a:rPr sz="1800" dirty="0" err="1" smtClean="0"/>
              <a:t>przejścia</a:t>
            </a:r>
            <a:r>
              <a:rPr sz="1800" dirty="0" smtClean="0"/>
              <a:t> </a:t>
            </a:r>
            <a:r>
              <a:rPr sz="1800" dirty="0" err="1" smtClean="0"/>
              <a:t>selekcji</a:t>
            </a:r>
            <a:r>
              <a:rPr sz="1800" dirty="0" smtClean="0"/>
              <a:t> (</a:t>
            </a:r>
            <a:r>
              <a:rPr sz="1800" dirty="0" err="1" smtClean="0"/>
              <a:t>organizacja</a:t>
            </a:r>
            <a:r>
              <a:rPr sz="1800" dirty="0" smtClean="0"/>
              <a:t> </a:t>
            </a:r>
            <a:r>
              <a:rPr sz="1800" dirty="0" err="1" smtClean="0"/>
              <a:t>Forów</a:t>
            </a:r>
            <a:r>
              <a:rPr sz="1800" dirty="0" smtClean="0"/>
              <a:t> w </a:t>
            </a:r>
            <a:r>
              <a:rPr sz="1800" dirty="0" err="1" smtClean="0"/>
              <a:t>zależności</a:t>
            </a:r>
            <a:r>
              <a:rPr sz="1800" dirty="0" smtClean="0"/>
              <a:t> </a:t>
            </a:r>
            <a:r>
              <a:rPr sz="1800" dirty="0" err="1" smtClean="0"/>
              <a:t>od</a:t>
            </a:r>
            <a:r>
              <a:rPr sz="1800" dirty="0" smtClean="0"/>
              <a:t> </a:t>
            </a:r>
            <a:r>
              <a:rPr sz="1800" dirty="0" err="1" smtClean="0"/>
              <a:t>potrzeb</a:t>
            </a:r>
            <a:r>
              <a:rPr sz="1800" dirty="0" smtClean="0"/>
              <a:t>)</a:t>
            </a:r>
            <a:endParaRPr sz="1800" dirty="0" smtClean="0">
              <a:solidFill>
                <a:srgbClr val="FF0000"/>
              </a:solidFill>
            </a:endParaRPr>
          </a:p>
          <a:p>
            <a:pPr marL="342900" lvl="1" indent="-342900" eaLnBrk="1" fontAlgn="auto">
              <a:spcAft>
                <a:spcPts val="0"/>
              </a:spcAft>
              <a:buFont typeface="Arial" charset="0"/>
              <a:buChar char="•"/>
              <a:defRPr/>
            </a:pPr>
            <a:r>
              <a:rPr sz="1800" b="1" dirty="0" smtClean="0"/>
              <a:t>Zakres tematyczny</a:t>
            </a:r>
            <a:r>
              <a:rPr sz="1800" dirty="0" smtClean="0"/>
              <a:t>: określany na podstawie zbieżności tematów konkursów ogłoszonych u partnerów ponadnarodowych (z możliwością modyfikacji)</a:t>
            </a:r>
          </a:p>
          <a:p>
            <a:pPr marL="342900" lvl="1" indent="-342900" eaLnBrk="1" fontAlgn="auto">
              <a:spcAft>
                <a:spcPts val="0"/>
              </a:spcAft>
              <a:buFont typeface="Arial" charset="0"/>
              <a:buChar char="•"/>
              <a:defRPr/>
            </a:pPr>
            <a:r>
              <a:rPr sz="1800" b="1" dirty="0" smtClean="0"/>
              <a:t>Najważniejsze zalety</a:t>
            </a:r>
            <a:r>
              <a:rPr sz="1800" dirty="0" smtClean="0"/>
              <a:t>: bezpośredni kontakt między projektodawcami                        i bieżący dobór partnerów, przełamanie barier mentalnych</a:t>
            </a:r>
          </a:p>
          <a:p>
            <a:pPr marL="342900" lvl="1" indent="-342900" eaLnBrk="1" fontAlgn="auto">
              <a:spcAft>
                <a:spcPts val="0"/>
              </a:spcAft>
              <a:buFont typeface="Arial" charset="0"/>
              <a:buChar char="•"/>
              <a:defRPr/>
            </a:pPr>
            <a:r>
              <a:rPr sz="1800" b="1" dirty="0" smtClean="0"/>
              <a:t>Dotychczas</a:t>
            </a:r>
            <a:r>
              <a:rPr sz="1800" dirty="0" smtClean="0"/>
              <a:t>: 6 </a:t>
            </a:r>
            <a:r>
              <a:rPr sz="1800" dirty="0" err="1" smtClean="0"/>
              <a:t>Forów</a:t>
            </a:r>
            <a:r>
              <a:rPr sz="1800" dirty="0" smtClean="0"/>
              <a:t> w </a:t>
            </a:r>
            <a:r>
              <a:rPr sz="1800" dirty="0" err="1" smtClean="0"/>
              <a:t>Warszawie</a:t>
            </a:r>
            <a:r>
              <a:rPr sz="1800" dirty="0" smtClean="0"/>
              <a:t> i </a:t>
            </a:r>
            <a:r>
              <a:rPr sz="1800" dirty="0" err="1" smtClean="0"/>
              <a:t>po</a:t>
            </a:r>
            <a:r>
              <a:rPr sz="1800" dirty="0" smtClean="0"/>
              <a:t> 1 w </a:t>
            </a:r>
            <a:r>
              <a:rPr sz="1800" dirty="0" err="1" smtClean="0"/>
              <a:t>Sztokholmie</a:t>
            </a:r>
            <a:r>
              <a:rPr sz="1800" dirty="0" smtClean="0"/>
              <a:t>, </a:t>
            </a:r>
            <a:r>
              <a:rPr sz="1800" dirty="0" err="1" smtClean="0"/>
              <a:t>Wilnie</a:t>
            </a:r>
            <a:r>
              <a:rPr sz="1800" dirty="0" smtClean="0"/>
              <a:t>, </a:t>
            </a:r>
            <a:r>
              <a:rPr sz="1800" dirty="0" err="1" smtClean="0"/>
              <a:t>Brukseli</a:t>
            </a:r>
            <a:r>
              <a:rPr sz="1800" dirty="0" smtClean="0"/>
              <a:t>, </a:t>
            </a:r>
            <a:r>
              <a:rPr sz="1800" dirty="0" err="1" smtClean="0"/>
              <a:t>około</a:t>
            </a:r>
            <a:r>
              <a:rPr sz="1800" dirty="0" smtClean="0"/>
              <a:t> 700 </a:t>
            </a:r>
            <a:r>
              <a:rPr sz="1800" dirty="0" err="1" smtClean="0"/>
              <a:t>uczestników</a:t>
            </a:r>
            <a:r>
              <a:rPr sz="1800" dirty="0" smtClean="0"/>
              <a:t> z 15 </a:t>
            </a:r>
            <a:r>
              <a:rPr sz="1800" dirty="0" err="1" smtClean="0"/>
              <a:t>krajów</a:t>
            </a:r>
            <a:r>
              <a:rPr sz="1800" dirty="0" smtClean="0"/>
              <a:t> </a:t>
            </a:r>
          </a:p>
          <a:p>
            <a:pPr marL="342900" lvl="1" indent="-342900" eaLnBrk="1" fontAlgn="auto">
              <a:spcAft>
                <a:spcPts val="0"/>
              </a:spcAft>
              <a:buNone/>
              <a:defRPr/>
            </a:pPr>
            <a:r>
              <a:rPr lang="pl-PL" sz="1800" dirty="0" smtClean="0"/>
              <a:t>	Najbliższe Forum polsko-szwedzkie zaplanowane w dn. </a:t>
            </a:r>
            <a:r>
              <a:rPr lang="pl-PL" sz="1800" b="1" dirty="0" smtClean="0">
                <a:solidFill>
                  <a:srgbClr val="FF0000"/>
                </a:solidFill>
              </a:rPr>
              <a:t>23-24.09.2013 </a:t>
            </a:r>
            <a:r>
              <a:rPr lang="pl-PL" sz="1800" b="1" dirty="0" err="1" smtClean="0">
                <a:solidFill>
                  <a:srgbClr val="FF0000"/>
                </a:solidFill>
              </a:rPr>
              <a:t>r</a:t>
            </a:r>
            <a:r>
              <a:rPr lang="pl-PL" sz="1800" b="1" dirty="0" smtClean="0">
                <a:solidFill>
                  <a:srgbClr val="FF0000"/>
                </a:solidFill>
              </a:rPr>
              <a:t>.</a:t>
            </a:r>
            <a:endParaRPr sz="1800" b="1" dirty="0" smtClean="0">
              <a:solidFill>
                <a:srgbClr val="FF0000"/>
              </a:solidFill>
            </a:endParaRPr>
          </a:p>
          <a:p>
            <a:pPr marL="342900" lvl="1" indent="-342900" eaLnBrk="1" fontAlgn="auto">
              <a:spcAft>
                <a:spcPts val="0"/>
              </a:spcAft>
              <a:buFont typeface="Arial" charset="0"/>
              <a:buChar char="•"/>
              <a:defRPr/>
            </a:pPr>
            <a:endParaRPr sz="2000" dirty="0" smtClean="0"/>
          </a:p>
        </p:txBody>
      </p:sp>
      <p:grpSp>
        <p:nvGrpSpPr>
          <p:cNvPr id="15364" name="Grupa 3"/>
          <p:cNvGrpSpPr>
            <a:grpSpLocks/>
          </p:cNvGrpSpPr>
          <p:nvPr/>
        </p:nvGrpSpPr>
        <p:grpSpPr bwMode="auto">
          <a:xfrm>
            <a:off x="0" y="3141663"/>
            <a:ext cx="1897063" cy="2447925"/>
            <a:chOff x="0" y="3141658"/>
            <a:chExt cx="1897059" cy="2447921"/>
          </a:xfrm>
        </p:grpSpPr>
        <p:pic>
          <p:nvPicPr>
            <p:cNvPr id="15365" name="Picture 2" descr="http://us.123rf.com/400wm/400/400/evaners/evaners0812/evaners081200008/4033770-vector-przyk-adem-greckie-kolumny-jonowe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3141658"/>
              <a:ext cx="1897059" cy="24479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66" name="pole tekstowe 5"/>
            <p:cNvSpPr txBox="1">
              <a:spLocks noChangeArrowheads="1"/>
            </p:cNvSpPr>
            <p:nvPr/>
          </p:nvSpPr>
          <p:spPr bwMode="auto">
            <a:xfrm rot="16200000">
              <a:off x="36045" y="4185347"/>
              <a:ext cx="1835740" cy="900345"/>
            </a:xfrm>
            <a:prstGeom prst="rect">
              <a:avLst/>
            </a:prstGeom>
            <a:solidFill>
              <a:srgbClr val="4F6228"/>
            </a:solidFill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pl-PL" sz="2000" b="1" dirty="0">
                  <a:solidFill>
                    <a:srgbClr val="FFFFFF"/>
                  </a:solidFill>
                  <a:latin typeface="Calibri" pitchFamily="34" charset="0"/>
                </a:rPr>
                <a:t>PARTNERSTWO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l-PL" b="1" cap="small" dirty="0" smtClean="0">
                <a:solidFill>
                  <a:srgbClr val="0070C0"/>
                </a:solidFill>
              </a:rPr>
              <a:t>Sesja 1</a:t>
            </a:r>
            <a:endParaRPr lang="en-GB" b="1" cap="small" dirty="0" smtClean="0">
              <a:solidFill>
                <a:srgbClr val="0070C0"/>
              </a:solidFill>
            </a:endParaRPr>
          </a:p>
        </p:txBody>
      </p:sp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13" cy="4525963"/>
          </a:xfrm>
        </p:spPr>
        <p:txBody>
          <a:bodyPr/>
          <a:lstStyle/>
          <a:p>
            <a:pPr algn="just">
              <a:buFont typeface="Arial" pitchFamily="34" charset="0"/>
              <a:buNone/>
            </a:pPr>
            <a:r>
              <a:rPr lang="pl-PL" smtClean="0"/>
              <a:t>	</a:t>
            </a:r>
          </a:p>
          <a:p>
            <a:pPr algn="ctr">
              <a:buFont typeface="Arial" pitchFamily="34" charset="0"/>
              <a:buNone/>
            </a:pPr>
            <a:r>
              <a:rPr lang="pl-PL" b="1" smtClean="0"/>
              <a:t>Specyfika projektów współpracy ponadnarodowej w ramach PO KL</a:t>
            </a:r>
            <a:endParaRPr lang="en-GB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ymbol zastępczy zawartości 2"/>
          <p:cNvSpPr txBox="1">
            <a:spLocks noGrp="1"/>
          </p:cNvSpPr>
          <p:nvPr>
            <p:ph idx="1"/>
          </p:nvPr>
        </p:nvSpPr>
        <p:spPr>
          <a:xfrm>
            <a:off x="1835150" y="692150"/>
            <a:ext cx="6553200" cy="4670425"/>
          </a:xfrm>
        </p:spPr>
        <p:txBody>
          <a:bodyPr/>
          <a:lstStyle/>
          <a:p>
            <a:pPr lvl="1" eaLnBrk="1">
              <a:spcBef>
                <a:spcPts val="400"/>
              </a:spcBef>
              <a:buFont typeface="Arial" pitchFamily="34" charset="0"/>
              <a:buNone/>
            </a:pPr>
            <a:endParaRPr sz="1600" smtClean="0">
              <a:latin typeface="Calibri" pitchFamily="34" charset="0"/>
            </a:endParaRPr>
          </a:p>
          <a:p>
            <a:pPr eaLnBrk="1" hangingPunct="1">
              <a:spcBef>
                <a:spcPts val="400"/>
              </a:spcBef>
              <a:buFont typeface="Arial" pitchFamily="34" charset="0"/>
              <a:buNone/>
            </a:pPr>
            <a:r>
              <a:rPr sz="1600" b="1" smtClean="0">
                <a:solidFill>
                  <a:srgbClr val="FF6600"/>
                </a:solidFill>
                <a:latin typeface="Calibri" pitchFamily="34" charset="0"/>
              </a:rPr>
              <a:t>	</a:t>
            </a:r>
            <a:endParaRPr sz="1600" smtClean="0">
              <a:latin typeface="Calibri" pitchFamily="34" charset="0"/>
            </a:endParaRPr>
          </a:p>
        </p:txBody>
      </p:sp>
      <p:grpSp>
        <p:nvGrpSpPr>
          <p:cNvPr id="16387" name="Grupa 9"/>
          <p:cNvGrpSpPr>
            <a:grpSpLocks/>
          </p:cNvGrpSpPr>
          <p:nvPr/>
        </p:nvGrpSpPr>
        <p:grpSpPr bwMode="auto">
          <a:xfrm>
            <a:off x="0" y="3141663"/>
            <a:ext cx="1897063" cy="2447925"/>
            <a:chOff x="0" y="3141658"/>
            <a:chExt cx="1897059" cy="2447921"/>
          </a:xfrm>
        </p:grpSpPr>
        <p:pic>
          <p:nvPicPr>
            <p:cNvPr id="16394" name="Picture 2" descr="http://us.123rf.com/400wm/400/400/evaners/evaners0812/evaners081200008/4033770-vector-przyk-adem-greckie-kolumny-jonowe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3141658"/>
              <a:ext cx="1897059" cy="24479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395" name="pole tekstowe 8"/>
            <p:cNvSpPr txBox="1">
              <a:spLocks noChangeArrowheads="1"/>
            </p:cNvSpPr>
            <p:nvPr/>
          </p:nvSpPr>
          <p:spPr bwMode="auto">
            <a:xfrm rot="-5399996">
              <a:off x="18553" y="4203341"/>
              <a:ext cx="1835740" cy="864336"/>
            </a:xfrm>
            <a:prstGeom prst="rect">
              <a:avLst/>
            </a:prstGeom>
            <a:solidFill>
              <a:srgbClr val="7030A0"/>
            </a:solidFill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pl-PL" sz="2000" b="1">
                  <a:solidFill>
                    <a:srgbClr val="FFFFFF"/>
                  </a:solidFill>
                  <a:latin typeface="Calibri" pitchFamily="34" charset="0"/>
                </a:rPr>
                <a:t>FORMY DZIAŁAŃ </a:t>
              </a:r>
            </a:p>
          </p:txBody>
        </p:sp>
      </p:grpSp>
      <p:sp>
        <p:nvSpPr>
          <p:cNvPr id="16388" name="Tytuł 1"/>
          <p:cNvSpPr txBox="1">
            <a:spLocks noGrp="1"/>
          </p:cNvSpPr>
          <p:nvPr>
            <p:ph type="title"/>
          </p:nvPr>
        </p:nvSpPr>
        <p:spPr>
          <a:xfrm>
            <a:off x="2735263" y="260350"/>
            <a:ext cx="6408737" cy="782638"/>
          </a:xfrm>
        </p:spPr>
        <p:txBody>
          <a:bodyPr/>
          <a:lstStyle/>
          <a:p>
            <a:pPr eaLnBrk="1" hangingPunct="1"/>
            <a:r>
              <a:rPr sz="2800" b="1" smtClean="0">
                <a:solidFill>
                  <a:srgbClr val="7030A0"/>
                </a:solidFill>
                <a:latin typeface="Calibri" pitchFamily="34" charset="0"/>
              </a:rPr>
              <a:t>MODELE A FORMY </a:t>
            </a:r>
            <a:r>
              <a:rPr sz="2800" smtClean="0">
                <a:solidFill>
                  <a:srgbClr val="7030A0"/>
                </a:solidFill>
                <a:latin typeface="Calibri" pitchFamily="34" charset="0"/>
              </a:rPr>
              <a:t>DZIAŁAŃ KWALIFIKOWALNYCH</a:t>
            </a:r>
          </a:p>
        </p:txBody>
      </p:sp>
      <p:grpSp>
        <p:nvGrpSpPr>
          <p:cNvPr id="16389" name="Symbol zastępczy zawartości 5"/>
          <p:cNvGrpSpPr>
            <a:grpSpLocks/>
          </p:cNvGrpSpPr>
          <p:nvPr/>
        </p:nvGrpSpPr>
        <p:grpSpPr bwMode="auto">
          <a:xfrm>
            <a:off x="2400300" y="1844675"/>
            <a:ext cx="6316663" cy="3994150"/>
            <a:chOff x="2400162" y="1844820"/>
            <a:chExt cx="6316400" cy="3993303"/>
          </a:xfrm>
        </p:grpSpPr>
        <p:sp>
          <p:nvSpPr>
            <p:cNvPr id="16390" name="Dowolny kształt 7"/>
            <p:cNvSpPr>
              <a:spLocks/>
            </p:cNvSpPr>
            <p:nvPr/>
          </p:nvSpPr>
          <p:spPr bwMode="auto">
            <a:xfrm>
              <a:off x="2724719" y="1844820"/>
              <a:ext cx="5709815" cy="3993303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0 w 21600"/>
                <a:gd name="T7" fmla="*/ 2147483647 h 21600"/>
                <a:gd name="T8" fmla="*/ 2147483647 w 21600"/>
                <a:gd name="T9" fmla="*/ 0 h 21600"/>
                <a:gd name="T10" fmla="*/ 2147483647 w 21600"/>
                <a:gd name="T11" fmla="*/ 2147483647 h 21600"/>
                <a:gd name="T12" fmla="*/ 17694720 60000 65536"/>
                <a:gd name="T13" fmla="*/ 0 60000 65536"/>
                <a:gd name="T14" fmla="*/ 5898240 60000 65536"/>
                <a:gd name="T15" fmla="*/ 11796480 60000 65536"/>
                <a:gd name="T16" fmla="*/ 17694720 60000 65536"/>
                <a:gd name="T17" fmla="*/ 5898240 60000 65536"/>
                <a:gd name="T18" fmla="*/ 0 w 21600"/>
                <a:gd name="T19" fmla="*/ 5400 h 21600"/>
                <a:gd name="T20" fmla="*/ 17823 w 21600"/>
                <a:gd name="T21" fmla="*/ 162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0" y="5400"/>
                  </a:moveTo>
                  <a:lnTo>
                    <a:pt x="14047" y="5400"/>
                  </a:lnTo>
                  <a:lnTo>
                    <a:pt x="14047" y="0"/>
                  </a:lnTo>
                  <a:lnTo>
                    <a:pt x="21600" y="10800"/>
                  </a:lnTo>
                  <a:lnTo>
                    <a:pt x="14047" y="21600"/>
                  </a:lnTo>
                  <a:lnTo>
                    <a:pt x="14047" y="16200"/>
                  </a:lnTo>
                  <a:lnTo>
                    <a:pt x="0" y="16200"/>
                  </a:lnTo>
                  <a:close/>
                </a:path>
              </a:pathLst>
            </a:custGeom>
            <a:gradFill rotWithShape="0">
              <a:gsLst>
                <a:gs pos="0">
                  <a:srgbClr val="979FAE"/>
                </a:gs>
                <a:gs pos="100000">
                  <a:srgbClr val="C6D0E4"/>
                </a:gs>
              </a:gsLst>
              <a:lin ang="16200000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pl-PL"/>
            </a:p>
          </p:txBody>
        </p:sp>
        <p:sp>
          <p:nvSpPr>
            <p:cNvPr id="9" name="Dowolny kształt 8"/>
            <p:cNvSpPr/>
            <p:nvPr/>
          </p:nvSpPr>
          <p:spPr>
            <a:xfrm>
              <a:off x="4455889" y="3025670"/>
              <a:ext cx="2162085" cy="159827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162173"/>
                <a:gd name="f7" fmla="val 1597322"/>
                <a:gd name="f8" fmla="val 266226"/>
                <a:gd name="f9" fmla="val 195618"/>
                <a:gd name="f10" fmla="val 28049"/>
                <a:gd name="f11" fmla="val 127903"/>
                <a:gd name="f12" fmla="val 77976"/>
                <a:gd name="f13" fmla="val 195619"/>
                <a:gd name="f14" fmla="val 1895947"/>
                <a:gd name="f15" fmla="val 1966555"/>
                <a:gd name="f16" fmla="val 2034270"/>
                <a:gd name="f17" fmla="val 2084197"/>
                <a:gd name="f18" fmla="val 2134124"/>
                <a:gd name="f19" fmla="val 1331096"/>
                <a:gd name="f20" fmla="val 1401704"/>
                <a:gd name="f21" fmla="val 1469419"/>
                <a:gd name="f22" fmla="val 1519346"/>
                <a:gd name="f23" fmla="val 1569273"/>
                <a:gd name="f24" fmla="val 1966554"/>
                <a:gd name="f25" fmla="val 1401703"/>
                <a:gd name="f26" fmla="+- 0 0 -90"/>
                <a:gd name="f27" fmla="*/ f3 1 2162173"/>
                <a:gd name="f28" fmla="*/ f4 1 1597322"/>
                <a:gd name="f29" fmla="val f5"/>
                <a:gd name="f30" fmla="val f6"/>
                <a:gd name="f31" fmla="val f7"/>
                <a:gd name="f32" fmla="*/ f26 f0 1"/>
                <a:gd name="f33" fmla="+- f31 0 f29"/>
                <a:gd name="f34" fmla="+- f30 0 f29"/>
                <a:gd name="f35" fmla="*/ f32 1 f2"/>
                <a:gd name="f36" fmla="*/ f34 1 2162173"/>
                <a:gd name="f37" fmla="*/ f33 1 1597322"/>
                <a:gd name="f38" fmla="*/ 0 f34 1"/>
                <a:gd name="f39" fmla="*/ 266226 f33 1"/>
                <a:gd name="f40" fmla="*/ 77976 f34 1"/>
                <a:gd name="f41" fmla="*/ 77976 f33 1"/>
                <a:gd name="f42" fmla="*/ 266226 f34 1"/>
                <a:gd name="f43" fmla="*/ 0 f33 1"/>
                <a:gd name="f44" fmla="*/ 1895947 f34 1"/>
                <a:gd name="f45" fmla="*/ 2084197 f34 1"/>
                <a:gd name="f46" fmla="*/ 2162173 f34 1"/>
                <a:gd name="f47" fmla="*/ 1331096 f33 1"/>
                <a:gd name="f48" fmla="*/ 1519346 f33 1"/>
                <a:gd name="f49" fmla="*/ 1597322 f33 1"/>
                <a:gd name="f50" fmla="+- f35 0 f1"/>
                <a:gd name="f51" fmla="*/ f38 1 2162173"/>
                <a:gd name="f52" fmla="*/ f39 1 1597322"/>
                <a:gd name="f53" fmla="*/ f40 1 2162173"/>
                <a:gd name="f54" fmla="*/ f41 1 1597322"/>
                <a:gd name="f55" fmla="*/ f42 1 2162173"/>
                <a:gd name="f56" fmla="*/ f43 1 1597322"/>
                <a:gd name="f57" fmla="*/ f44 1 2162173"/>
                <a:gd name="f58" fmla="*/ f45 1 2162173"/>
                <a:gd name="f59" fmla="*/ f46 1 2162173"/>
                <a:gd name="f60" fmla="*/ f47 1 1597322"/>
                <a:gd name="f61" fmla="*/ f48 1 1597322"/>
                <a:gd name="f62" fmla="*/ f49 1 1597322"/>
                <a:gd name="f63" fmla="*/ f29 1 f36"/>
                <a:gd name="f64" fmla="*/ f30 1 f36"/>
                <a:gd name="f65" fmla="*/ f29 1 f37"/>
                <a:gd name="f66" fmla="*/ f31 1 f37"/>
                <a:gd name="f67" fmla="*/ f51 1 f36"/>
                <a:gd name="f68" fmla="*/ f52 1 f37"/>
                <a:gd name="f69" fmla="*/ f53 1 f36"/>
                <a:gd name="f70" fmla="*/ f54 1 f37"/>
                <a:gd name="f71" fmla="*/ f55 1 f36"/>
                <a:gd name="f72" fmla="*/ f56 1 f37"/>
                <a:gd name="f73" fmla="*/ f57 1 f36"/>
                <a:gd name="f74" fmla="*/ f58 1 f36"/>
                <a:gd name="f75" fmla="*/ f59 1 f36"/>
                <a:gd name="f76" fmla="*/ f60 1 f37"/>
                <a:gd name="f77" fmla="*/ f61 1 f37"/>
                <a:gd name="f78" fmla="*/ f62 1 f37"/>
                <a:gd name="f79" fmla="*/ f63 f27 1"/>
                <a:gd name="f80" fmla="*/ f64 f27 1"/>
                <a:gd name="f81" fmla="*/ f66 f28 1"/>
                <a:gd name="f82" fmla="*/ f65 f28 1"/>
                <a:gd name="f83" fmla="*/ f67 f27 1"/>
                <a:gd name="f84" fmla="*/ f68 f28 1"/>
                <a:gd name="f85" fmla="*/ f69 f27 1"/>
                <a:gd name="f86" fmla="*/ f70 f28 1"/>
                <a:gd name="f87" fmla="*/ f71 f27 1"/>
                <a:gd name="f88" fmla="*/ f72 f28 1"/>
                <a:gd name="f89" fmla="*/ f73 f27 1"/>
                <a:gd name="f90" fmla="*/ f74 f27 1"/>
                <a:gd name="f91" fmla="*/ f75 f27 1"/>
                <a:gd name="f92" fmla="*/ f76 f28 1"/>
                <a:gd name="f93" fmla="*/ f77 f28 1"/>
                <a:gd name="f94" fmla="*/ f78 f2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50">
                  <a:pos x="f83" y="f84"/>
                </a:cxn>
                <a:cxn ang="f50">
                  <a:pos x="f85" y="f86"/>
                </a:cxn>
                <a:cxn ang="f50">
                  <a:pos x="f87" y="f88"/>
                </a:cxn>
                <a:cxn ang="f50">
                  <a:pos x="f89" y="f88"/>
                </a:cxn>
                <a:cxn ang="f50">
                  <a:pos x="f90" y="f86"/>
                </a:cxn>
                <a:cxn ang="f50">
                  <a:pos x="f91" y="f84"/>
                </a:cxn>
                <a:cxn ang="f50">
                  <a:pos x="f91" y="f92"/>
                </a:cxn>
                <a:cxn ang="f50">
                  <a:pos x="f90" y="f93"/>
                </a:cxn>
                <a:cxn ang="f50">
                  <a:pos x="f89" y="f94"/>
                </a:cxn>
                <a:cxn ang="f50">
                  <a:pos x="f87" y="f94"/>
                </a:cxn>
                <a:cxn ang="f50">
                  <a:pos x="f85" y="f93"/>
                </a:cxn>
                <a:cxn ang="f50">
                  <a:pos x="f83" y="f92"/>
                </a:cxn>
                <a:cxn ang="f50">
                  <a:pos x="f83" y="f84"/>
                </a:cxn>
              </a:cxnLst>
              <a:rect l="f79" t="f82" r="f80" b="f81"/>
              <a:pathLst>
                <a:path w="2162173" h="1597322">
                  <a:moveTo>
                    <a:pt x="f5" y="f8"/>
                  </a:moveTo>
                  <a:cubicBezTo>
                    <a:pt x="f5" y="f9"/>
                    <a:pt x="f10" y="f11"/>
                    <a:pt x="f12" y="f12"/>
                  </a:cubicBezTo>
                  <a:cubicBezTo>
                    <a:pt x="f11" y="f10"/>
                    <a:pt x="f13" y="f5"/>
                    <a:pt x="f8" y="f5"/>
                  </a:cubicBezTo>
                  <a:lnTo>
                    <a:pt x="f14" y="f5"/>
                  </a:lnTo>
                  <a:cubicBezTo>
                    <a:pt x="f15" y="f5"/>
                    <a:pt x="f16" y="f10"/>
                    <a:pt x="f17" y="f12"/>
                  </a:cubicBezTo>
                  <a:cubicBezTo>
                    <a:pt x="f18" y="f11"/>
                    <a:pt x="f6" y="f13"/>
                    <a:pt x="f6" y="f8"/>
                  </a:cubicBezTo>
                  <a:lnTo>
                    <a:pt x="f6" y="f19"/>
                  </a:lnTo>
                  <a:cubicBezTo>
                    <a:pt x="f6" y="f20"/>
                    <a:pt x="f18" y="f21"/>
                    <a:pt x="f17" y="f22"/>
                  </a:cubicBezTo>
                  <a:cubicBezTo>
                    <a:pt x="f16" y="f23"/>
                    <a:pt x="f24" y="f7"/>
                    <a:pt x="f14" y="f7"/>
                  </a:cubicBezTo>
                  <a:lnTo>
                    <a:pt x="f8" y="f7"/>
                  </a:lnTo>
                  <a:cubicBezTo>
                    <a:pt x="f9" y="f7"/>
                    <a:pt x="f11" y="f23"/>
                    <a:pt x="f12" y="f22"/>
                  </a:cubicBezTo>
                  <a:cubicBezTo>
                    <a:pt x="f10" y="f21"/>
                    <a:pt x="f5" y="f25"/>
                    <a:pt x="f5" y="f19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376092"/>
            </a:solidFill>
            <a:ln>
              <a:noFill/>
              <a:prstDash val="solid"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  <p:txBody>
            <a:bodyPr lIns="138933" tIns="138933" rIns="138933" bIns="138933" anchor="ctr" anchorCtr="1"/>
            <a:lstStyle/>
            <a:p>
              <a:pPr algn="ctr" defTabSz="711202" fontAlgn="auto">
                <a:lnSpc>
                  <a:spcPct val="90000"/>
                </a:lnSpc>
                <a:spcBef>
                  <a:spcPts val="0"/>
                </a:spcBef>
                <a:spcAft>
                  <a:spcPts val="70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600" b="1" kern="0">
                  <a:solidFill>
                    <a:srgbClr val="FFFFFF"/>
                  </a:solidFill>
                  <a:latin typeface="Calibri"/>
                </a:rPr>
                <a:t>FORMY DZIAŁAŃ</a:t>
              </a:r>
            </a:p>
            <a:p>
              <a:pPr algn="ctr" defTabSz="711202" fontAlgn="auto">
                <a:lnSpc>
                  <a:spcPct val="90000"/>
                </a:lnSpc>
                <a:spcBef>
                  <a:spcPts val="0"/>
                </a:spcBef>
                <a:spcAft>
                  <a:spcPts val="70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600" kern="0">
                  <a:solidFill>
                    <a:srgbClr val="FFFFFF"/>
                  </a:solidFill>
                  <a:latin typeface="Calibri"/>
                </a:rPr>
                <a:t>(są sposobem realizacji modelu, czyli osiągania celu głównego współpracy)</a:t>
              </a:r>
            </a:p>
          </p:txBody>
        </p:sp>
        <p:sp>
          <p:nvSpPr>
            <p:cNvPr id="10" name="Dowolny kształt 9"/>
            <p:cNvSpPr/>
            <p:nvPr/>
          </p:nvSpPr>
          <p:spPr>
            <a:xfrm>
              <a:off x="2400162" y="2539998"/>
              <a:ext cx="2162085" cy="159668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162173"/>
                <a:gd name="f7" fmla="val 1597322"/>
                <a:gd name="f8" fmla="val 266226"/>
                <a:gd name="f9" fmla="val 195618"/>
                <a:gd name="f10" fmla="val 28049"/>
                <a:gd name="f11" fmla="val 127903"/>
                <a:gd name="f12" fmla="val 77976"/>
                <a:gd name="f13" fmla="val 195619"/>
                <a:gd name="f14" fmla="val 1895947"/>
                <a:gd name="f15" fmla="val 1966555"/>
                <a:gd name="f16" fmla="val 2034270"/>
                <a:gd name="f17" fmla="val 2084197"/>
                <a:gd name="f18" fmla="val 2134124"/>
                <a:gd name="f19" fmla="val 1331096"/>
                <a:gd name="f20" fmla="val 1401704"/>
                <a:gd name="f21" fmla="val 1469419"/>
                <a:gd name="f22" fmla="val 1519346"/>
                <a:gd name="f23" fmla="val 1569273"/>
                <a:gd name="f24" fmla="val 1966554"/>
                <a:gd name="f25" fmla="val 1401703"/>
                <a:gd name="f26" fmla="+- 0 0 -90"/>
                <a:gd name="f27" fmla="*/ f3 1 2162173"/>
                <a:gd name="f28" fmla="*/ f4 1 1597322"/>
                <a:gd name="f29" fmla="val f5"/>
                <a:gd name="f30" fmla="val f6"/>
                <a:gd name="f31" fmla="val f7"/>
                <a:gd name="f32" fmla="*/ f26 f0 1"/>
                <a:gd name="f33" fmla="+- f31 0 f29"/>
                <a:gd name="f34" fmla="+- f30 0 f29"/>
                <a:gd name="f35" fmla="*/ f32 1 f2"/>
                <a:gd name="f36" fmla="*/ f34 1 2162173"/>
                <a:gd name="f37" fmla="*/ f33 1 1597322"/>
                <a:gd name="f38" fmla="*/ 0 f34 1"/>
                <a:gd name="f39" fmla="*/ 266226 f33 1"/>
                <a:gd name="f40" fmla="*/ 77976 f34 1"/>
                <a:gd name="f41" fmla="*/ 77976 f33 1"/>
                <a:gd name="f42" fmla="*/ 266226 f34 1"/>
                <a:gd name="f43" fmla="*/ 0 f33 1"/>
                <a:gd name="f44" fmla="*/ 1895947 f34 1"/>
                <a:gd name="f45" fmla="*/ 2084197 f34 1"/>
                <a:gd name="f46" fmla="*/ 2162173 f34 1"/>
                <a:gd name="f47" fmla="*/ 1331096 f33 1"/>
                <a:gd name="f48" fmla="*/ 1519346 f33 1"/>
                <a:gd name="f49" fmla="*/ 1597322 f33 1"/>
                <a:gd name="f50" fmla="+- f35 0 f1"/>
                <a:gd name="f51" fmla="*/ f38 1 2162173"/>
                <a:gd name="f52" fmla="*/ f39 1 1597322"/>
                <a:gd name="f53" fmla="*/ f40 1 2162173"/>
                <a:gd name="f54" fmla="*/ f41 1 1597322"/>
                <a:gd name="f55" fmla="*/ f42 1 2162173"/>
                <a:gd name="f56" fmla="*/ f43 1 1597322"/>
                <a:gd name="f57" fmla="*/ f44 1 2162173"/>
                <a:gd name="f58" fmla="*/ f45 1 2162173"/>
                <a:gd name="f59" fmla="*/ f46 1 2162173"/>
                <a:gd name="f60" fmla="*/ f47 1 1597322"/>
                <a:gd name="f61" fmla="*/ f48 1 1597322"/>
                <a:gd name="f62" fmla="*/ f49 1 1597322"/>
                <a:gd name="f63" fmla="*/ f29 1 f36"/>
                <a:gd name="f64" fmla="*/ f30 1 f36"/>
                <a:gd name="f65" fmla="*/ f29 1 f37"/>
                <a:gd name="f66" fmla="*/ f31 1 f37"/>
                <a:gd name="f67" fmla="*/ f51 1 f36"/>
                <a:gd name="f68" fmla="*/ f52 1 f37"/>
                <a:gd name="f69" fmla="*/ f53 1 f36"/>
                <a:gd name="f70" fmla="*/ f54 1 f37"/>
                <a:gd name="f71" fmla="*/ f55 1 f36"/>
                <a:gd name="f72" fmla="*/ f56 1 f37"/>
                <a:gd name="f73" fmla="*/ f57 1 f36"/>
                <a:gd name="f74" fmla="*/ f58 1 f36"/>
                <a:gd name="f75" fmla="*/ f59 1 f36"/>
                <a:gd name="f76" fmla="*/ f60 1 f37"/>
                <a:gd name="f77" fmla="*/ f61 1 f37"/>
                <a:gd name="f78" fmla="*/ f62 1 f37"/>
                <a:gd name="f79" fmla="*/ f63 f27 1"/>
                <a:gd name="f80" fmla="*/ f64 f27 1"/>
                <a:gd name="f81" fmla="*/ f66 f28 1"/>
                <a:gd name="f82" fmla="*/ f65 f28 1"/>
                <a:gd name="f83" fmla="*/ f67 f27 1"/>
                <a:gd name="f84" fmla="*/ f68 f28 1"/>
                <a:gd name="f85" fmla="*/ f69 f27 1"/>
                <a:gd name="f86" fmla="*/ f70 f28 1"/>
                <a:gd name="f87" fmla="*/ f71 f27 1"/>
                <a:gd name="f88" fmla="*/ f72 f28 1"/>
                <a:gd name="f89" fmla="*/ f73 f27 1"/>
                <a:gd name="f90" fmla="*/ f74 f27 1"/>
                <a:gd name="f91" fmla="*/ f75 f27 1"/>
                <a:gd name="f92" fmla="*/ f76 f28 1"/>
                <a:gd name="f93" fmla="*/ f77 f28 1"/>
                <a:gd name="f94" fmla="*/ f78 f2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50">
                  <a:pos x="f83" y="f84"/>
                </a:cxn>
                <a:cxn ang="f50">
                  <a:pos x="f85" y="f86"/>
                </a:cxn>
                <a:cxn ang="f50">
                  <a:pos x="f87" y="f88"/>
                </a:cxn>
                <a:cxn ang="f50">
                  <a:pos x="f89" y="f88"/>
                </a:cxn>
                <a:cxn ang="f50">
                  <a:pos x="f90" y="f86"/>
                </a:cxn>
                <a:cxn ang="f50">
                  <a:pos x="f91" y="f84"/>
                </a:cxn>
                <a:cxn ang="f50">
                  <a:pos x="f91" y="f92"/>
                </a:cxn>
                <a:cxn ang="f50">
                  <a:pos x="f90" y="f93"/>
                </a:cxn>
                <a:cxn ang="f50">
                  <a:pos x="f89" y="f94"/>
                </a:cxn>
                <a:cxn ang="f50">
                  <a:pos x="f87" y="f94"/>
                </a:cxn>
                <a:cxn ang="f50">
                  <a:pos x="f85" y="f93"/>
                </a:cxn>
                <a:cxn ang="f50">
                  <a:pos x="f83" y="f92"/>
                </a:cxn>
                <a:cxn ang="f50">
                  <a:pos x="f83" y="f84"/>
                </a:cxn>
              </a:cxnLst>
              <a:rect l="f79" t="f82" r="f80" b="f81"/>
              <a:pathLst>
                <a:path w="2162173" h="1597322">
                  <a:moveTo>
                    <a:pt x="f5" y="f8"/>
                  </a:moveTo>
                  <a:cubicBezTo>
                    <a:pt x="f5" y="f9"/>
                    <a:pt x="f10" y="f11"/>
                    <a:pt x="f12" y="f12"/>
                  </a:cubicBezTo>
                  <a:cubicBezTo>
                    <a:pt x="f11" y="f10"/>
                    <a:pt x="f13" y="f5"/>
                    <a:pt x="f8" y="f5"/>
                  </a:cubicBezTo>
                  <a:lnTo>
                    <a:pt x="f14" y="f5"/>
                  </a:lnTo>
                  <a:cubicBezTo>
                    <a:pt x="f15" y="f5"/>
                    <a:pt x="f16" y="f10"/>
                    <a:pt x="f17" y="f12"/>
                  </a:cubicBezTo>
                  <a:cubicBezTo>
                    <a:pt x="f18" y="f11"/>
                    <a:pt x="f6" y="f13"/>
                    <a:pt x="f6" y="f8"/>
                  </a:cubicBezTo>
                  <a:lnTo>
                    <a:pt x="f6" y="f19"/>
                  </a:lnTo>
                  <a:cubicBezTo>
                    <a:pt x="f6" y="f20"/>
                    <a:pt x="f18" y="f21"/>
                    <a:pt x="f17" y="f22"/>
                  </a:cubicBezTo>
                  <a:cubicBezTo>
                    <a:pt x="f16" y="f23"/>
                    <a:pt x="f24" y="f7"/>
                    <a:pt x="f14" y="f7"/>
                  </a:cubicBezTo>
                  <a:lnTo>
                    <a:pt x="f8" y="f7"/>
                  </a:lnTo>
                  <a:cubicBezTo>
                    <a:pt x="f9" y="f7"/>
                    <a:pt x="f11" y="f23"/>
                    <a:pt x="f12" y="f22"/>
                  </a:cubicBezTo>
                  <a:cubicBezTo>
                    <a:pt x="f10" y="f21"/>
                    <a:pt x="f5" y="f25"/>
                    <a:pt x="f5" y="f19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17375E"/>
            </a:solidFill>
            <a:ln>
              <a:noFill/>
              <a:prstDash val="solid"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  <p:txBody>
            <a:bodyPr lIns="138933" tIns="138933" rIns="138933" bIns="138933" anchor="ctr" anchorCtr="1"/>
            <a:lstStyle/>
            <a:p>
              <a:pPr algn="ctr" defTabSz="711202" fontAlgn="auto">
                <a:lnSpc>
                  <a:spcPct val="90000"/>
                </a:lnSpc>
                <a:spcBef>
                  <a:spcPts val="0"/>
                </a:spcBef>
                <a:spcAft>
                  <a:spcPts val="70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600" b="1" kern="0">
                  <a:solidFill>
                    <a:srgbClr val="FFFFFF"/>
                  </a:solidFill>
                  <a:latin typeface="Calibri"/>
                </a:rPr>
                <a:t>MODEL WSPÓŁPRACY PONADNARODOWEJ</a:t>
              </a:r>
            </a:p>
            <a:p>
              <a:pPr algn="ctr" defTabSz="711202" fontAlgn="auto">
                <a:lnSpc>
                  <a:spcPct val="90000"/>
                </a:lnSpc>
                <a:spcBef>
                  <a:spcPts val="0"/>
                </a:spcBef>
                <a:spcAft>
                  <a:spcPts val="70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600" kern="0">
                  <a:solidFill>
                    <a:srgbClr val="FFFFFF"/>
                  </a:solidFill>
                  <a:latin typeface="Calibri"/>
                </a:rPr>
                <a:t>(wyznacza cel współpracy ponadnarodowej)</a:t>
              </a:r>
            </a:p>
          </p:txBody>
        </p:sp>
        <p:sp>
          <p:nvSpPr>
            <p:cNvPr id="11" name="Dowolny kształt 10"/>
            <p:cNvSpPr/>
            <p:nvPr/>
          </p:nvSpPr>
          <p:spPr>
            <a:xfrm>
              <a:off x="6554477" y="3443094"/>
              <a:ext cx="2162085" cy="159827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162173"/>
                <a:gd name="f7" fmla="val 1597322"/>
                <a:gd name="f8" fmla="val 266226"/>
                <a:gd name="f9" fmla="val 195618"/>
                <a:gd name="f10" fmla="val 28049"/>
                <a:gd name="f11" fmla="val 127903"/>
                <a:gd name="f12" fmla="val 77976"/>
                <a:gd name="f13" fmla="val 195619"/>
                <a:gd name="f14" fmla="val 1895947"/>
                <a:gd name="f15" fmla="val 1966555"/>
                <a:gd name="f16" fmla="val 2034270"/>
                <a:gd name="f17" fmla="val 2084197"/>
                <a:gd name="f18" fmla="val 2134124"/>
                <a:gd name="f19" fmla="val 1331096"/>
                <a:gd name="f20" fmla="val 1401704"/>
                <a:gd name="f21" fmla="val 1469419"/>
                <a:gd name="f22" fmla="val 1519346"/>
                <a:gd name="f23" fmla="val 1569273"/>
                <a:gd name="f24" fmla="val 1966554"/>
                <a:gd name="f25" fmla="val 1401703"/>
                <a:gd name="f26" fmla="+- 0 0 -90"/>
                <a:gd name="f27" fmla="*/ f3 1 2162173"/>
                <a:gd name="f28" fmla="*/ f4 1 1597322"/>
                <a:gd name="f29" fmla="val f5"/>
                <a:gd name="f30" fmla="val f6"/>
                <a:gd name="f31" fmla="val f7"/>
                <a:gd name="f32" fmla="*/ f26 f0 1"/>
                <a:gd name="f33" fmla="+- f31 0 f29"/>
                <a:gd name="f34" fmla="+- f30 0 f29"/>
                <a:gd name="f35" fmla="*/ f32 1 f2"/>
                <a:gd name="f36" fmla="*/ f34 1 2162173"/>
                <a:gd name="f37" fmla="*/ f33 1 1597322"/>
                <a:gd name="f38" fmla="*/ 0 f34 1"/>
                <a:gd name="f39" fmla="*/ 266226 f33 1"/>
                <a:gd name="f40" fmla="*/ 77976 f34 1"/>
                <a:gd name="f41" fmla="*/ 77976 f33 1"/>
                <a:gd name="f42" fmla="*/ 266226 f34 1"/>
                <a:gd name="f43" fmla="*/ 0 f33 1"/>
                <a:gd name="f44" fmla="*/ 1895947 f34 1"/>
                <a:gd name="f45" fmla="*/ 2084197 f34 1"/>
                <a:gd name="f46" fmla="*/ 2162173 f34 1"/>
                <a:gd name="f47" fmla="*/ 1331096 f33 1"/>
                <a:gd name="f48" fmla="*/ 1519346 f33 1"/>
                <a:gd name="f49" fmla="*/ 1597322 f33 1"/>
                <a:gd name="f50" fmla="+- f35 0 f1"/>
                <a:gd name="f51" fmla="*/ f38 1 2162173"/>
                <a:gd name="f52" fmla="*/ f39 1 1597322"/>
                <a:gd name="f53" fmla="*/ f40 1 2162173"/>
                <a:gd name="f54" fmla="*/ f41 1 1597322"/>
                <a:gd name="f55" fmla="*/ f42 1 2162173"/>
                <a:gd name="f56" fmla="*/ f43 1 1597322"/>
                <a:gd name="f57" fmla="*/ f44 1 2162173"/>
                <a:gd name="f58" fmla="*/ f45 1 2162173"/>
                <a:gd name="f59" fmla="*/ f46 1 2162173"/>
                <a:gd name="f60" fmla="*/ f47 1 1597322"/>
                <a:gd name="f61" fmla="*/ f48 1 1597322"/>
                <a:gd name="f62" fmla="*/ f49 1 1597322"/>
                <a:gd name="f63" fmla="*/ f29 1 f36"/>
                <a:gd name="f64" fmla="*/ f30 1 f36"/>
                <a:gd name="f65" fmla="*/ f29 1 f37"/>
                <a:gd name="f66" fmla="*/ f31 1 f37"/>
                <a:gd name="f67" fmla="*/ f51 1 f36"/>
                <a:gd name="f68" fmla="*/ f52 1 f37"/>
                <a:gd name="f69" fmla="*/ f53 1 f36"/>
                <a:gd name="f70" fmla="*/ f54 1 f37"/>
                <a:gd name="f71" fmla="*/ f55 1 f36"/>
                <a:gd name="f72" fmla="*/ f56 1 f37"/>
                <a:gd name="f73" fmla="*/ f57 1 f36"/>
                <a:gd name="f74" fmla="*/ f58 1 f36"/>
                <a:gd name="f75" fmla="*/ f59 1 f36"/>
                <a:gd name="f76" fmla="*/ f60 1 f37"/>
                <a:gd name="f77" fmla="*/ f61 1 f37"/>
                <a:gd name="f78" fmla="*/ f62 1 f37"/>
                <a:gd name="f79" fmla="*/ f63 f27 1"/>
                <a:gd name="f80" fmla="*/ f64 f27 1"/>
                <a:gd name="f81" fmla="*/ f66 f28 1"/>
                <a:gd name="f82" fmla="*/ f65 f28 1"/>
                <a:gd name="f83" fmla="*/ f67 f27 1"/>
                <a:gd name="f84" fmla="*/ f68 f28 1"/>
                <a:gd name="f85" fmla="*/ f69 f27 1"/>
                <a:gd name="f86" fmla="*/ f70 f28 1"/>
                <a:gd name="f87" fmla="*/ f71 f27 1"/>
                <a:gd name="f88" fmla="*/ f72 f28 1"/>
                <a:gd name="f89" fmla="*/ f73 f27 1"/>
                <a:gd name="f90" fmla="*/ f74 f27 1"/>
                <a:gd name="f91" fmla="*/ f75 f27 1"/>
                <a:gd name="f92" fmla="*/ f76 f28 1"/>
                <a:gd name="f93" fmla="*/ f77 f28 1"/>
                <a:gd name="f94" fmla="*/ f78 f2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50">
                  <a:pos x="f83" y="f84"/>
                </a:cxn>
                <a:cxn ang="f50">
                  <a:pos x="f85" y="f86"/>
                </a:cxn>
                <a:cxn ang="f50">
                  <a:pos x="f87" y="f88"/>
                </a:cxn>
                <a:cxn ang="f50">
                  <a:pos x="f89" y="f88"/>
                </a:cxn>
                <a:cxn ang="f50">
                  <a:pos x="f90" y="f86"/>
                </a:cxn>
                <a:cxn ang="f50">
                  <a:pos x="f91" y="f84"/>
                </a:cxn>
                <a:cxn ang="f50">
                  <a:pos x="f91" y="f92"/>
                </a:cxn>
                <a:cxn ang="f50">
                  <a:pos x="f90" y="f93"/>
                </a:cxn>
                <a:cxn ang="f50">
                  <a:pos x="f89" y="f94"/>
                </a:cxn>
                <a:cxn ang="f50">
                  <a:pos x="f87" y="f94"/>
                </a:cxn>
                <a:cxn ang="f50">
                  <a:pos x="f85" y="f93"/>
                </a:cxn>
                <a:cxn ang="f50">
                  <a:pos x="f83" y="f92"/>
                </a:cxn>
                <a:cxn ang="f50">
                  <a:pos x="f83" y="f84"/>
                </a:cxn>
              </a:cxnLst>
              <a:rect l="f79" t="f82" r="f80" b="f81"/>
              <a:pathLst>
                <a:path w="2162173" h="1597322">
                  <a:moveTo>
                    <a:pt x="f5" y="f8"/>
                  </a:moveTo>
                  <a:cubicBezTo>
                    <a:pt x="f5" y="f9"/>
                    <a:pt x="f10" y="f11"/>
                    <a:pt x="f12" y="f12"/>
                  </a:cubicBezTo>
                  <a:cubicBezTo>
                    <a:pt x="f11" y="f10"/>
                    <a:pt x="f13" y="f5"/>
                    <a:pt x="f8" y="f5"/>
                  </a:cubicBezTo>
                  <a:lnTo>
                    <a:pt x="f14" y="f5"/>
                  </a:lnTo>
                  <a:cubicBezTo>
                    <a:pt x="f15" y="f5"/>
                    <a:pt x="f16" y="f10"/>
                    <a:pt x="f17" y="f12"/>
                  </a:cubicBezTo>
                  <a:cubicBezTo>
                    <a:pt x="f18" y="f11"/>
                    <a:pt x="f6" y="f13"/>
                    <a:pt x="f6" y="f8"/>
                  </a:cubicBezTo>
                  <a:lnTo>
                    <a:pt x="f6" y="f19"/>
                  </a:lnTo>
                  <a:cubicBezTo>
                    <a:pt x="f6" y="f20"/>
                    <a:pt x="f18" y="f21"/>
                    <a:pt x="f17" y="f22"/>
                  </a:cubicBezTo>
                  <a:cubicBezTo>
                    <a:pt x="f16" y="f23"/>
                    <a:pt x="f24" y="f7"/>
                    <a:pt x="f14" y="f7"/>
                  </a:cubicBezTo>
                  <a:lnTo>
                    <a:pt x="f8" y="f7"/>
                  </a:lnTo>
                  <a:cubicBezTo>
                    <a:pt x="f9" y="f7"/>
                    <a:pt x="f11" y="f23"/>
                    <a:pt x="f12" y="f22"/>
                  </a:cubicBezTo>
                  <a:cubicBezTo>
                    <a:pt x="f10" y="f21"/>
                    <a:pt x="f5" y="f25"/>
                    <a:pt x="f5" y="f19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558ED5"/>
            </a:solidFill>
            <a:ln>
              <a:noFill/>
              <a:prstDash val="solid"/>
            </a:ln>
            <a:effectLst>
              <a:outerShdw dist="22997" dir="5400000" algn="tl">
                <a:srgbClr val="000000">
                  <a:alpha val="35000"/>
                </a:srgbClr>
              </a:outerShdw>
            </a:effectLst>
          </p:spPr>
          <p:txBody>
            <a:bodyPr lIns="138933" tIns="138933" rIns="138933" bIns="138933" anchor="ctr" anchorCtr="1"/>
            <a:lstStyle/>
            <a:p>
              <a:pPr algn="ctr" defTabSz="711202" fontAlgn="auto">
                <a:lnSpc>
                  <a:spcPct val="90000"/>
                </a:lnSpc>
                <a:spcBef>
                  <a:spcPts val="0"/>
                </a:spcBef>
                <a:spcAft>
                  <a:spcPts val="70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600" b="1" kern="0">
                  <a:solidFill>
                    <a:srgbClr val="FFFFFF"/>
                  </a:solidFill>
                  <a:latin typeface="Calibri"/>
                </a:rPr>
                <a:t>CEL</a:t>
              </a:r>
            </a:p>
            <a:p>
              <a:pPr algn="ctr" defTabSz="711202" fontAlgn="auto">
                <a:lnSpc>
                  <a:spcPct val="90000"/>
                </a:lnSpc>
                <a:spcBef>
                  <a:spcPts val="0"/>
                </a:spcBef>
                <a:spcAft>
                  <a:spcPts val="70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600" kern="0">
                  <a:solidFill>
                    <a:srgbClr val="FFFFFF"/>
                  </a:solidFill>
                  <a:latin typeface="Calibri"/>
                </a:rPr>
                <a:t>WSPÓŁPRACY PONADNARODOWEJ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ymbol zastępczy zawartości 2"/>
          <p:cNvSpPr txBox="1">
            <a:spLocks noGrp="1"/>
          </p:cNvSpPr>
          <p:nvPr>
            <p:ph idx="1"/>
          </p:nvPr>
        </p:nvSpPr>
        <p:spPr>
          <a:xfrm>
            <a:off x="1835150" y="692150"/>
            <a:ext cx="6553200" cy="4670425"/>
          </a:xfrm>
        </p:spPr>
        <p:txBody>
          <a:bodyPr/>
          <a:lstStyle/>
          <a:p>
            <a:pPr lvl="1" eaLnBrk="1">
              <a:spcBef>
                <a:spcPts val="400"/>
              </a:spcBef>
              <a:buFont typeface="Arial" pitchFamily="34" charset="0"/>
              <a:buNone/>
            </a:pPr>
            <a:endParaRPr sz="1600" smtClean="0">
              <a:latin typeface="Calibri" pitchFamily="34" charset="0"/>
            </a:endParaRPr>
          </a:p>
          <a:p>
            <a:pPr eaLnBrk="1" hangingPunct="1">
              <a:spcBef>
                <a:spcPts val="400"/>
              </a:spcBef>
              <a:buFont typeface="Arial" pitchFamily="34" charset="0"/>
              <a:buNone/>
            </a:pPr>
            <a:r>
              <a:rPr sz="1600" b="1" smtClean="0">
                <a:solidFill>
                  <a:srgbClr val="FF6600"/>
                </a:solidFill>
                <a:latin typeface="Calibri" pitchFamily="34" charset="0"/>
              </a:rPr>
              <a:t>	</a:t>
            </a:r>
            <a:endParaRPr sz="1600" smtClean="0">
              <a:latin typeface="Calibri" pitchFamily="34" charset="0"/>
            </a:endParaRPr>
          </a:p>
        </p:txBody>
      </p:sp>
      <p:grpSp>
        <p:nvGrpSpPr>
          <p:cNvPr id="17411" name="Grupa 9"/>
          <p:cNvGrpSpPr>
            <a:grpSpLocks/>
          </p:cNvGrpSpPr>
          <p:nvPr/>
        </p:nvGrpSpPr>
        <p:grpSpPr bwMode="auto">
          <a:xfrm>
            <a:off x="0" y="3141663"/>
            <a:ext cx="1897063" cy="2447925"/>
            <a:chOff x="0" y="3141658"/>
            <a:chExt cx="1897059" cy="2447921"/>
          </a:xfrm>
        </p:grpSpPr>
        <p:pic>
          <p:nvPicPr>
            <p:cNvPr id="17425" name="Picture 2" descr="http://us.123rf.com/400wm/400/400/evaners/evaners0812/evaners081200008/4033770-vector-przyk-adem-greckie-kolumny-jonowe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3141658"/>
              <a:ext cx="1897059" cy="24479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426" name="pole tekstowe 8"/>
            <p:cNvSpPr txBox="1">
              <a:spLocks noChangeArrowheads="1"/>
            </p:cNvSpPr>
            <p:nvPr/>
          </p:nvSpPr>
          <p:spPr bwMode="auto">
            <a:xfrm rot="-5399996">
              <a:off x="18553" y="4203341"/>
              <a:ext cx="1835740" cy="864336"/>
            </a:xfrm>
            <a:prstGeom prst="rect">
              <a:avLst/>
            </a:prstGeom>
            <a:solidFill>
              <a:srgbClr val="7030A0"/>
            </a:solidFill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pl-PL" sz="2000" b="1">
                  <a:solidFill>
                    <a:srgbClr val="FFFFFF"/>
                  </a:solidFill>
                  <a:latin typeface="Calibri" pitchFamily="34" charset="0"/>
                </a:rPr>
                <a:t>FORMY DZIAŁAŃ </a:t>
              </a:r>
            </a:p>
          </p:txBody>
        </p:sp>
      </p:grpSp>
      <p:grpSp>
        <p:nvGrpSpPr>
          <p:cNvPr id="17412" name="Grupa 24"/>
          <p:cNvGrpSpPr>
            <a:grpSpLocks/>
          </p:cNvGrpSpPr>
          <p:nvPr/>
        </p:nvGrpSpPr>
        <p:grpSpPr bwMode="auto">
          <a:xfrm>
            <a:off x="1979613" y="1052513"/>
            <a:ext cx="6808787" cy="3392487"/>
            <a:chOff x="1979611" y="1052510"/>
            <a:chExt cx="6808797" cy="3392488"/>
          </a:xfrm>
        </p:grpSpPr>
        <p:sp>
          <p:nvSpPr>
            <p:cNvPr id="17418" name="Prostokąt 11"/>
            <p:cNvSpPr>
              <a:spLocks noChangeArrowheads="1"/>
            </p:cNvSpPr>
            <p:nvPr/>
          </p:nvSpPr>
          <p:spPr bwMode="auto">
            <a:xfrm>
              <a:off x="1979611" y="1052510"/>
              <a:ext cx="1954209" cy="1565279"/>
            </a:xfrm>
            <a:prstGeom prst="rect">
              <a:avLst/>
            </a:prstGeom>
            <a:solidFill>
              <a:srgbClr val="7F7F7F"/>
            </a:solidFill>
            <a:ln w="25402">
              <a:solidFill>
                <a:srgbClr val="948A54"/>
              </a:solidFill>
              <a:miter lim="800000"/>
              <a:headEnd/>
              <a:tailEnd/>
            </a:ln>
          </p:spPr>
          <p:txBody>
            <a:bodyPr anchor="ctr" anchorCtr="1"/>
            <a:lstStyle/>
            <a:p>
              <a:pPr algn="ctr"/>
              <a:r>
                <a:rPr lang="pl-PL" sz="1600" b="1">
                  <a:solidFill>
                    <a:srgbClr val="FFFFFF"/>
                  </a:solidFill>
                  <a:latin typeface="Calibri" pitchFamily="34" charset="0"/>
                </a:rPr>
                <a:t>MODEL 2</a:t>
              </a:r>
            </a:p>
            <a:p>
              <a:pPr algn="ctr"/>
              <a:r>
                <a:rPr lang="pl-PL" sz="1600" b="1">
                  <a:solidFill>
                    <a:srgbClr val="FFFFFF"/>
                  </a:solidFill>
                  <a:latin typeface="Calibri" pitchFamily="34" charset="0"/>
                </a:rPr>
                <a:t>Równoległe</a:t>
              </a:r>
            </a:p>
            <a:p>
              <a:pPr algn="ctr"/>
              <a:r>
                <a:rPr lang="pl-PL" sz="1600" b="1">
                  <a:solidFill>
                    <a:srgbClr val="FFFFFF"/>
                  </a:solidFill>
                  <a:latin typeface="Calibri" pitchFamily="34" charset="0"/>
                </a:rPr>
                <a:t>wypracowywanie</a:t>
              </a:r>
            </a:p>
            <a:p>
              <a:pPr algn="ctr"/>
              <a:r>
                <a:rPr lang="pl-PL" sz="1600" b="1">
                  <a:solidFill>
                    <a:srgbClr val="FFFFFF"/>
                  </a:solidFill>
                  <a:latin typeface="Calibri" pitchFamily="34" charset="0"/>
                </a:rPr>
                <a:t>rozwiązań</a:t>
              </a:r>
            </a:p>
          </p:txBody>
        </p:sp>
        <p:sp>
          <p:nvSpPr>
            <p:cNvPr id="17419" name="Prostokąt 12"/>
            <p:cNvSpPr>
              <a:spLocks noChangeArrowheads="1"/>
            </p:cNvSpPr>
            <p:nvPr/>
          </p:nvSpPr>
          <p:spPr bwMode="auto">
            <a:xfrm>
              <a:off x="4249738" y="1052510"/>
              <a:ext cx="2206620" cy="1565279"/>
            </a:xfrm>
            <a:prstGeom prst="rect">
              <a:avLst/>
            </a:prstGeom>
            <a:solidFill>
              <a:srgbClr val="4A452A"/>
            </a:solidFill>
            <a:ln w="25402">
              <a:solidFill>
                <a:srgbClr val="948A54"/>
              </a:solidFill>
              <a:miter lim="800000"/>
              <a:headEnd/>
              <a:tailEnd/>
            </a:ln>
          </p:spPr>
          <p:txBody>
            <a:bodyPr anchor="ctr" anchorCtr="1"/>
            <a:lstStyle/>
            <a:p>
              <a:pPr algn="ctr"/>
              <a:r>
                <a:rPr lang="pl-PL" sz="1600" b="1">
                  <a:solidFill>
                    <a:srgbClr val="FFFFFF"/>
                  </a:solidFill>
                  <a:latin typeface="Calibri" pitchFamily="34" charset="0"/>
                </a:rPr>
                <a:t>MODEL 3</a:t>
              </a:r>
            </a:p>
            <a:p>
              <a:pPr algn="ctr"/>
              <a:r>
                <a:rPr lang="pl-PL" sz="1600" b="1">
                  <a:solidFill>
                    <a:srgbClr val="FFFFFF"/>
                  </a:solidFill>
                  <a:latin typeface="Calibri" pitchFamily="34" charset="0"/>
                </a:rPr>
                <a:t>Import, eksport  </a:t>
              </a:r>
            </a:p>
            <a:p>
              <a:pPr algn="ctr"/>
              <a:r>
                <a:rPr lang="pl-PL" sz="1600" b="1">
                  <a:solidFill>
                    <a:srgbClr val="FFFFFF"/>
                  </a:solidFill>
                  <a:latin typeface="Calibri" pitchFamily="34" charset="0"/>
                </a:rPr>
                <a:t>i adaptacja</a:t>
              </a:r>
            </a:p>
            <a:p>
              <a:pPr algn="ctr"/>
              <a:r>
                <a:rPr lang="pl-PL" sz="1600" b="1">
                  <a:solidFill>
                    <a:srgbClr val="FFFFFF"/>
                  </a:solidFill>
                  <a:latin typeface="Calibri" pitchFamily="34" charset="0"/>
                </a:rPr>
                <a:t>nowych rozwiązań do</a:t>
              </a:r>
            </a:p>
            <a:p>
              <a:pPr algn="ctr"/>
              <a:r>
                <a:rPr lang="pl-PL" sz="1600" b="1">
                  <a:solidFill>
                    <a:srgbClr val="FFFFFF"/>
                  </a:solidFill>
                  <a:latin typeface="Calibri" pitchFamily="34" charset="0"/>
                </a:rPr>
                <a:t>swojej sytuacji</a:t>
              </a:r>
            </a:p>
          </p:txBody>
        </p:sp>
        <p:sp>
          <p:nvSpPr>
            <p:cNvPr id="17420" name="Prostokąt 13"/>
            <p:cNvSpPr>
              <a:spLocks noChangeArrowheads="1"/>
            </p:cNvSpPr>
            <p:nvPr/>
          </p:nvSpPr>
          <p:spPr bwMode="auto">
            <a:xfrm>
              <a:off x="6770683" y="1052510"/>
              <a:ext cx="1904996" cy="1565279"/>
            </a:xfrm>
            <a:prstGeom prst="rect">
              <a:avLst/>
            </a:prstGeom>
            <a:solidFill>
              <a:srgbClr val="558ED5"/>
            </a:solidFill>
            <a:ln w="25402">
              <a:solidFill>
                <a:srgbClr val="948A54"/>
              </a:solidFill>
              <a:miter lim="800000"/>
              <a:headEnd/>
              <a:tailEnd/>
            </a:ln>
          </p:spPr>
          <p:txBody>
            <a:bodyPr anchor="ctr" anchorCtr="1"/>
            <a:lstStyle/>
            <a:p>
              <a:pPr algn="ctr"/>
              <a:r>
                <a:rPr lang="pl-PL" sz="1600" b="1">
                  <a:solidFill>
                    <a:srgbClr val="FFFFFF"/>
                  </a:solidFill>
                  <a:latin typeface="Calibri" pitchFamily="34" charset="0"/>
                </a:rPr>
                <a:t>MODEL 4</a:t>
              </a:r>
            </a:p>
            <a:p>
              <a:pPr algn="ctr"/>
              <a:r>
                <a:rPr lang="pl-PL" sz="1600" b="1">
                  <a:solidFill>
                    <a:srgbClr val="FFFFFF"/>
                  </a:solidFill>
                  <a:latin typeface="Calibri" pitchFamily="34" charset="0"/>
                </a:rPr>
                <a:t>Wspólne tworzenie</a:t>
              </a:r>
            </a:p>
            <a:p>
              <a:pPr algn="ctr"/>
              <a:r>
                <a:rPr lang="pl-PL" sz="1600" b="1">
                  <a:solidFill>
                    <a:srgbClr val="FFFFFF"/>
                  </a:solidFill>
                  <a:latin typeface="Calibri" pitchFamily="34" charset="0"/>
                </a:rPr>
                <a:t>produktu</a:t>
              </a:r>
            </a:p>
            <a:p>
              <a:pPr algn="ctr"/>
              <a:r>
                <a:rPr lang="pl-PL" sz="1600" b="1">
                  <a:solidFill>
                    <a:srgbClr val="FFFFFF"/>
                  </a:solidFill>
                  <a:latin typeface="Calibri" pitchFamily="34" charset="0"/>
                </a:rPr>
                <a:t>lub systemu</a:t>
              </a:r>
            </a:p>
          </p:txBody>
        </p:sp>
        <p:sp>
          <p:nvSpPr>
            <p:cNvPr id="17421" name="Prostokąt 14"/>
            <p:cNvSpPr>
              <a:spLocks noChangeArrowheads="1"/>
            </p:cNvSpPr>
            <p:nvPr/>
          </p:nvSpPr>
          <p:spPr bwMode="auto">
            <a:xfrm>
              <a:off x="2043117" y="3575047"/>
              <a:ext cx="6745291" cy="869951"/>
            </a:xfrm>
            <a:prstGeom prst="rect">
              <a:avLst/>
            </a:prstGeom>
            <a:solidFill>
              <a:srgbClr val="604A7B"/>
            </a:solidFill>
            <a:ln w="25402">
              <a:solidFill>
                <a:srgbClr val="948A54"/>
              </a:solidFill>
              <a:miter lim="800000"/>
              <a:headEnd/>
              <a:tailEnd/>
            </a:ln>
          </p:spPr>
          <p:txBody>
            <a:bodyPr anchor="ctr" anchorCtr="1"/>
            <a:lstStyle/>
            <a:p>
              <a:pPr algn="ctr"/>
              <a:r>
                <a:rPr lang="pl-PL" sz="1600" b="1">
                  <a:solidFill>
                    <a:srgbClr val="FFFFFF"/>
                  </a:solidFill>
                  <a:latin typeface="Calibri" pitchFamily="34" charset="0"/>
                </a:rPr>
                <a:t>MODEL 1</a:t>
              </a:r>
            </a:p>
            <a:p>
              <a:pPr algn="ctr">
                <a:spcBef>
                  <a:spcPts val="400"/>
                </a:spcBef>
              </a:pPr>
              <a:r>
                <a:rPr lang="pl-PL" sz="1600" b="1">
                  <a:solidFill>
                    <a:srgbClr val="FFFFFF"/>
                  </a:solidFill>
                  <a:latin typeface="Calibri" pitchFamily="34" charset="0"/>
                </a:rPr>
                <a:t>Wymiana informacji i doświadczeń</a:t>
              </a:r>
            </a:p>
          </p:txBody>
        </p:sp>
        <p:sp>
          <p:nvSpPr>
            <p:cNvPr id="17422" name="Strzałka w dół 15"/>
            <p:cNvSpPr>
              <a:spLocks/>
            </p:cNvSpPr>
            <p:nvPr/>
          </p:nvSpPr>
          <p:spPr bwMode="auto">
            <a:xfrm flipV="1">
              <a:off x="2862264" y="2705096"/>
              <a:ext cx="377820" cy="609603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0 w 21600"/>
                <a:gd name="T7" fmla="*/ 2147483647 h 21600"/>
                <a:gd name="T8" fmla="*/ 0 w 21600"/>
                <a:gd name="T9" fmla="*/ 2147483647 h 21600"/>
                <a:gd name="T10" fmla="*/ 2147483647 w 21600"/>
                <a:gd name="T11" fmla="*/ 2147483647 h 21600"/>
                <a:gd name="T12" fmla="*/ 17694720 60000 65536"/>
                <a:gd name="T13" fmla="*/ 0 60000 65536"/>
                <a:gd name="T14" fmla="*/ 5898240 60000 65536"/>
                <a:gd name="T15" fmla="*/ 11796480 60000 65536"/>
                <a:gd name="T16" fmla="*/ 11796480 60000 65536"/>
                <a:gd name="T17" fmla="*/ 0 60000 65536"/>
                <a:gd name="T18" fmla="*/ 5400 w 21600"/>
                <a:gd name="T19" fmla="*/ 0 h 21600"/>
                <a:gd name="T20" fmla="*/ 16200 w 21600"/>
                <a:gd name="T21" fmla="*/ 19058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5400" y="0"/>
                  </a:moveTo>
                  <a:lnTo>
                    <a:pt x="5400" y="16515"/>
                  </a:lnTo>
                  <a:lnTo>
                    <a:pt x="0" y="16515"/>
                  </a:lnTo>
                  <a:lnTo>
                    <a:pt x="10800" y="21600"/>
                  </a:lnTo>
                  <a:lnTo>
                    <a:pt x="21600" y="16515"/>
                  </a:lnTo>
                  <a:lnTo>
                    <a:pt x="16200" y="16515"/>
                  </a:lnTo>
                  <a:lnTo>
                    <a:pt x="16200" y="0"/>
                  </a:lnTo>
                  <a:close/>
                </a:path>
              </a:pathLst>
            </a:custGeom>
            <a:solidFill>
              <a:srgbClr val="F2F589"/>
            </a:solidFill>
            <a:ln w="25402">
              <a:solidFill>
                <a:srgbClr val="948A54"/>
              </a:solidFill>
              <a:prstDash val="solid"/>
              <a:round/>
              <a:headEnd/>
              <a:tailEnd/>
            </a:ln>
          </p:spPr>
          <p:txBody>
            <a:bodyPr anchor="ctr" anchorCtr="1"/>
            <a:lstStyle/>
            <a:p>
              <a:endParaRPr lang="pl-PL"/>
            </a:p>
          </p:txBody>
        </p:sp>
        <p:sp>
          <p:nvSpPr>
            <p:cNvPr id="17423" name="Strzałka w dół 16"/>
            <p:cNvSpPr>
              <a:spLocks/>
            </p:cNvSpPr>
            <p:nvPr/>
          </p:nvSpPr>
          <p:spPr bwMode="auto">
            <a:xfrm flipV="1">
              <a:off x="5257800" y="2705096"/>
              <a:ext cx="377820" cy="609603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0 w 21600"/>
                <a:gd name="T7" fmla="*/ 2147483647 h 21600"/>
                <a:gd name="T8" fmla="*/ 0 w 21600"/>
                <a:gd name="T9" fmla="*/ 2147483647 h 21600"/>
                <a:gd name="T10" fmla="*/ 2147483647 w 21600"/>
                <a:gd name="T11" fmla="*/ 2147483647 h 21600"/>
                <a:gd name="T12" fmla="*/ 17694720 60000 65536"/>
                <a:gd name="T13" fmla="*/ 0 60000 65536"/>
                <a:gd name="T14" fmla="*/ 5898240 60000 65536"/>
                <a:gd name="T15" fmla="*/ 11796480 60000 65536"/>
                <a:gd name="T16" fmla="*/ 11796480 60000 65536"/>
                <a:gd name="T17" fmla="*/ 0 60000 65536"/>
                <a:gd name="T18" fmla="*/ 5400 w 21600"/>
                <a:gd name="T19" fmla="*/ 0 h 21600"/>
                <a:gd name="T20" fmla="*/ 16200 w 21600"/>
                <a:gd name="T21" fmla="*/ 19058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5400" y="0"/>
                  </a:moveTo>
                  <a:lnTo>
                    <a:pt x="5400" y="16515"/>
                  </a:lnTo>
                  <a:lnTo>
                    <a:pt x="0" y="16515"/>
                  </a:lnTo>
                  <a:lnTo>
                    <a:pt x="10800" y="21600"/>
                  </a:lnTo>
                  <a:lnTo>
                    <a:pt x="21600" y="16515"/>
                  </a:lnTo>
                  <a:lnTo>
                    <a:pt x="16200" y="16515"/>
                  </a:lnTo>
                  <a:lnTo>
                    <a:pt x="16200" y="0"/>
                  </a:lnTo>
                  <a:close/>
                </a:path>
              </a:pathLst>
            </a:custGeom>
            <a:solidFill>
              <a:srgbClr val="F2F589"/>
            </a:solidFill>
            <a:ln w="25402">
              <a:solidFill>
                <a:srgbClr val="948A54"/>
              </a:solidFill>
              <a:prstDash val="solid"/>
              <a:round/>
              <a:headEnd/>
              <a:tailEnd/>
            </a:ln>
          </p:spPr>
          <p:txBody>
            <a:bodyPr anchor="ctr" anchorCtr="1"/>
            <a:lstStyle/>
            <a:p>
              <a:endParaRPr lang="pl-PL"/>
            </a:p>
          </p:txBody>
        </p:sp>
        <p:sp>
          <p:nvSpPr>
            <p:cNvPr id="17424" name="Strzałka w dół 17"/>
            <p:cNvSpPr>
              <a:spLocks/>
            </p:cNvSpPr>
            <p:nvPr/>
          </p:nvSpPr>
          <p:spPr bwMode="auto">
            <a:xfrm flipV="1">
              <a:off x="7524753" y="2708279"/>
              <a:ext cx="377820" cy="612776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0 w 21600"/>
                <a:gd name="T7" fmla="*/ 2147483647 h 21600"/>
                <a:gd name="T8" fmla="*/ 0 w 21600"/>
                <a:gd name="T9" fmla="*/ 2147483647 h 21600"/>
                <a:gd name="T10" fmla="*/ 2147483647 w 21600"/>
                <a:gd name="T11" fmla="*/ 2147483647 h 21600"/>
                <a:gd name="T12" fmla="*/ 17694720 60000 65536"/>
                <a:gd name="T13" fmla="*/ 0 60000 65536"/>
                <a:gd name="T14" fmla="*/ 5898240 60000 65536"/>
                <a:gd name="T15" fmla="*/ 11796480 60000 65536"/>
                <a:gd name="T16" fmla="*/ 11796480 60000 65536"/>
                <a:gd name="T17" fmla="*/ 0 60000 65536"/>
                <a:gd name="T18" fmla="*/ 5400 w 21600"/>
                <a:gd name="T19" fmla="*/ 0 h 21600"/>
                <a:gd name="T20" fmla="*/ 16200 w 21600"/>
                <a:gd name="T21" fmla="*/ 19071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5400" y="0"/>
                  </a:moveTo>
                  <a:lnTo>
                    <a:pt x="5400" y="16542"/>
                  </a:lnTo>
                  <a:lnTo>
                    <a:pt x="0" y="16542"/>
                  </a:lnTo>
                  <a:lnTo>
                    <a:pt x="10800" y="21600"/>
                  </a:lnTo>
                  <a:lnTo>
                    <a:pt x="21600" y="16542"/>
                  </a:lnTo>
                  <a:lnTo>
                    <a:pt x="16200" y="16542"/>
                  </a:lnTo>
                  <a:lnTo>
                    <a:pt x="16200" y="0"/>
                  </a:lnTo>
                  <a:close/>
                </a:path>
              </a:pathLst>
            </a:custGeom>
            <a:solidFill>
              <a:srgbClr val="F2F589"/>
            </a:solidFill>
            <a:ln w="25402">
              <a:solidFill>
                <a:srgbClr val="948A54"/>
              </a:solidFill>
              <a:prstDash val="solid"/>
              <a:round/>
              <a:headEnd/>
              <a:tailEnd/>
            </a:ln>
          </p:spPr>
          <p:txBody>
            <a:bodyPr anchor="ctr" anchorCtr="1"/>
            <a:lstStyle/>
            <a:p>
              <a:endParaRPr lang="pl-PL"/>
            </a:p>
          </p:txBody>
        </p:sp>
      </p:grpSp>
      <p:sp>
        <p:nvSpPr>
          <p:cNvPr id="17413" name="Prostokąt 21"/>
          <p:cNvSpPr>
            <a:spLocks noChangeArrowheads="1"/>
          </p:cNvSpPr>
          <p:nvPr/>
        </p:nvSpPr>
        <p:spPr bwMode="auto">
          <a:xfrm>
            <a:off x="2051050" y="5300663"/>
            <a:ext cx="6697663" cy="792162"/>
          </a:xfrm>
          <a:prstGeom prst="rect">
            <a:avLst/>
          </a:prstGeom>
          <a:solidFill>
            <a:srgbClr val="604A7B"/>
          </a:solidFill>
          <a:ln w="25402">
            <a:solidFill>
              <a:srgbClr val="948A54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/>
            <a:r>
              <a:rPr lang="pl-PL" sz="1600" b="1">
                <a:solidFill>
                  <a:srgbClr val="FFFFFF"/>
                </a:solidFill>
                <a:latin typeface="Calibri" pitchFamily="34" charset="0"/>
              </a:rPr>
              <a:t>MODEL 5</a:t>
            </a:r>
          </a:p>
          <a:p>
            <a:pPr algn="ctr"/>
            <a:r>
              <a:rPr lang="pl-PL" sz="1600" b="1">
                <a:solidFill>
                  <a:srgbClr val="FFFFFF"/>
                </a:solidFill>
                <a:latin typeface="Calibri" pitchFamily="34" charset="0"/>
              </a:rPr>
              <a:t>Wymiana kluczowych osób realizujących projekt</a:t>
            </a:r>
          </a:p>
          <a:p>
            <a:pPr algn="ctr"/>
            <a:r>
              <a:rPr lang="pl-PL" sz="1600" b="1">
                <a:solidFill>
                  <a:srgbClr val="FFFFFF"/>
                </a:solidFill>
                <a:latin typeface="Calibri" pitchFamily="34" charset="0"/>
              </a:rPr>
              <a:t>lub uczestniczących w projekcie</a:t>
            </a:r>
          </a:p>
        </p:txBody>
      </p:sp>
      <p:sp>
        <p:nvSpPr>
          <p:cNvPr id="17414" name="Strzałka w dół 23"/>
          <p:cNvSpPr>
            <a:spLocks/>
          </p:cNvSpPr>
          <p:nvPr/>
        </p:nvSpPr>
        <p:spPr bwMode="auto">
          <a:xfrm flipV="1">
            <a:off x="5219700" y="4581525"/>
            <a:ext cx="379413" cy="608013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0 w 21600"/>
              <a:gd name="T7" fmla="*/ 2147483647 h 21600"/>
              <a:gd name="T8" fmla="*/ 0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0 60000 65536"/>
              <a:gd name="T14" fmla="*/ 5898240 60000 65536"/>
              <a:gd name="T15" fmla="*/ 11796480 60000 65536"/>
              <a:gd name="T16" fmla="*/ 11796480 60000 65536"/>
              <a:gd name="T17" fmla="*/ 0 60000 65536"/>
              <a:gd name="T18" fmla="*/ 5400 w 21600"/>
              <a:gd name="T19" fmla="*/ 0 h 21600"/>
              <a:gd name="T20" fmla="*/ 16200 w 21600"/>
              <a:gd name="T21" fmla="*/ 19041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5400" y="0"/>
                </a:moveTo>
                <a:lnTo>
                  <a:pt x="5400" y="16481"/>
                </a:lnTo>
                <a:lnTo>
                  <a:pt x="0" y="16481"/>
                </a:lnTo>
                <a:lnTo>
                  <a:pt x="10800" y="21600"/>
                </a:lnTo>
                <a:lnTo>
                  <a:pt x="21600" y="16481"/>
                </a:lnTo>
                <a:lnTo>
                  <a:pt x="16200" y="16481"/>
                </a:lnTo>
                <a:lnTo>
                  <a:pt x="16200" y="0"/>
                </a:lnTo>
                <a:close/>
              </a:path>
            </a:pathLst>
          </a:custGeom>
          <a:solidFill>
            <a:srgbClr val="F2F589"/>
          </a:solidFill>
          <a:ln w="25402">
            <a:solidFill>
              <a:srgbClr val="948A54"/>
            </a:solidFill>
            <a:prstDash val="solid"/>
            <a:round/>
            <a:headEnd/>
            <a:tailEnd/>
          </a:ln>
        </p:spPr>
        <p:txBody>
          <a:bodyPr anchor="ctr" anchorCtr="1"/>
          <a:lstStyle/>
          <a:p>
            <a:endParaRPr lang="pl-PL"/>
          </a:p>
        </p:txBody>
      </p:sp>
      <p:sp>
        <p:nvSpPr>
          <p:cNvPr id="17415" name="Tytuł 1"/>
          <p:cNvSpPr txBox="1">
            <a:spLocks noGrp="1"/>
          </p:cNvSpPr>
          <p:nvPr>
            <p:ph type="title"/>
          </p:nvPr>
        </p:nvSpPr>
        <p:spPr>
          <a:xfrm>
            <a:off x="2339975" y="0"/>
            <a:ext cx="6948488" cy="782638"/>
          </a:xfrm>
        </p:spPr>
        <p:txBody>
          <a:bodyPr/>
          <a:lstStyle/>
          <a:p>
            <a:pPr eaLnBrk="1" hangingPunct="1"/>
            <a:r>
              <a:rPr sz="2800" b="1" smtClean="0">
                <a:solidFill>
                  <a:srgbClr val="7030A0"/>
                </a:solidFill>
                <a:latin typeface="Calibri" pitchFamily="34" charset="0"/>
              </a:rPr>
              <a:t>MODELE </a:t>
            </a:r>
            <a:r>
              <a:rPr sz="2800" smtClean="0">
                <a:solidFill>
                  <a:srgbClr val="7030A0"/>
                </a:solidFill>
                <a:latin typeface="Calibri" pitchFamily="34" charset="0"/>
              </a:rPr>
              <a:t>WSPÓŁPRACY PONADNARODOWEJ</a:t>
            </a:r>
          </a:p>
        </p:txBody>
      </p:sp>
      <p:sp>
        <p:nvSpPr>
          <p:cNvPr id="17416" name="Strzałka w dół 26"/>
          <p:cNvSpPr>
            <a:spLocks/>
          </p:cNvSpPr>
          <p:nvPr/>
        </p:nvSpPr>
        <p:spPr bwMode="auto">
          <a:xfrm flipV="1">
            <a:off x="2771775" y="4581525"/>
            <a:ext cx="377825" cy="608013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0 w 21600"/>
              <a:gd name="T7" fmla="*/ 2147483647 h 21600"/>
              <a:gd name="T8" fmla="*/ 0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0 60000 65536"/>
              <a:gd name="T14" fmla="*/ 5898240 60000 65536"/>
              <a:gd name="T15" fmla="*/ 11796480 60000 65536"/>
              <a:gd name="T16" fmla="*/ 11796480 60000 65536"/>
              <a:gd name="T17" fmla="*/ 0 60000 65536"/>
              <a:gd name="T18" fmla="*/ 5400 w 21600"/>
              <a:gd name="T19" fmla="*/ 0 h 21600"/>
              <a:gd name="T20" fmla="*/ 16200 w 21600"/>
              <a:gd name="T21" fmla="*/ 19051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5400" y="0"/>
                </a:moveTo>
                <a:lnTo>
                  <a:pt x="5400" y="16502"/>
                </a:lnTo>
                <a:lnTo>
                  <a:pt x="0" y="16502"/>
                </a:lnTo>
                <a:lnTo>
                  <a:pt x="10800" y="21600"/>
                </a:lnTo>
                <a:lnTo>
                  <a:pt x="21600" y="16502"/>
                </a:lnTo>
                <a:lnTo>
                  <a:pt x="16200" y="16502"/>
                </a:lnTo>
                <a:lnTo>
                  <a:pt x="16200" y="0"/>
                </a:lnTo>
                <a:close/>
              </a:path>
            </a:pathLst>
          </a:custGeom>
          <a:solidFill>
            <a:srgbClr val="F2F589"/>
          </a:solidFill>
          <a:ln w="25402">
            <a:solidFill>
              <a:srgbClr val="948A54"/>
            </a:solidFill>
            <a:prstDash val="solid"/>
            <a:round/>
            <a:headEnd/>
            <a:tailEnd/>
          </a:ln>
        </p:spPr>
        <p:txBody>
          <a:bodyPr anchor="ctr" anchorCtr="1"/>
          <a:lstStyle/>
          <a:p>
            <a:endParaRPr lang="pl-PL"/>
          </a:p>
        </p:txBody>
      </p:sp>
      <p:sp>
        <p:nvSpPr>
          <p:cNvPr id="17417" name="Strzałka w dół 27"/>
          <p:cNvSpPr>
            <a:spLocks/>
          </p:cNvSpPr>
          <p:nvPr/>
        </p:nvSpPr>
        <p:spPr bwMode="auto">
          <a:xfrm flipV="1">
            <a:off x="7596188" y="4581525"/>
            <a:ext cx="377825" cy="608013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0 w 21600"/>
              <a:gd name="T7" fmla="*/ 2147483647 h 21600"/>
              <a:gd name="T8" fmla="*/ 0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0 60000 65536"/>
              <a:gd name="T14" fmla="*/ 5898240 60000 65536"/>
              <a:gd name="T15" fmla="*/ 11796480 60000 65536"/>
              <a:gd name="T16" fmla="*/ 11796480 60000 65536"/>
              <a:gd name="T17" fmla="*/ 0 60000 65536"/>
              <a:gd name="T18" fmla="*/ 5400 w 21600"/>
              <a:gd name="T19" fmla="*/ 0 h 21600"/>
              <a:gd name="T20" fmla="*/ 16200 w 21600"/>
              <a:gd name="T21" fmla="*/ 19051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5400" y="0"/>
                </a:moveTo>
                <a:lnTo>
                  <a:pt x="5400" y="16502"/>
                </a:lnTo>
                <a:lnTo>
                  <a:pt x="0" y="16502"/>
                </a:lnTo>
                <a:lnTo>
                  <a:pt x="10800" y="21600"/>
                </a:lnTo>
                <a:lnTo>
                  <a:pt x="21600" y="16502"/>
                </a:lnTo>
                <a:lnTo>
                  <a:pt x="16200" y="16502"/>
                </a:lnTo>
                <a:lnTo>
                  <a:pt x="16200" y="0"/>
                </a:lnTo>
                <a:close/>
              </a:path>
            </a:pathLst>
          </a:custGeom>
          <a:solidFill>
            <a:srgbClr val="F2F589"/>
          </a:solidFill>
          <a:ln w="25402">
            <a:solidFill>
              <a:srgbClr val="948A54"/>
            </a:solidFill>
            <a:prstDash val="solid"/>
            <a:round/>
            <a:headEnd/>
            <a:tailEnd/>
          </a:ln>
        </p:spPr>
        <p:txBody>
          <a:bodyPr anchor="ctr" anchorCtr="1"/>
          <a:lstStyle/>
          <a:p>
            <a:endParaRPr lang="pl-P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ymbol zastępczy zawartości 2"/>
          <p:cNvSpPr txBox="1">
            <a:spLocks noGrp="1"/>
          </p:cNvSpPr>
          <p:nvPr>
            <p:ph idx="1"/>
          </p:nvPr>
        </p:nvSpPr>
        <p:spPr>
          <a:xfrm>
            <a:off x="1835150" y="692150"/>
            <a:ext cx="6553200" cy="4670425"/>
          </a:xfrm>
        </p:spPr>
        <p:txBody>
          <a:bodyPr/>
          <a:lstStyle/>
          <a:p>
            <a:pPr lvl="1" eaLnBrk="1">
              <a:spcBef>
                <a:spcPts val="400"/>
              </a:spcBef>
              <a:buFont typeface="Arial" pitchFamily="34" charset="0"/>
              <a:buNone/>
            </a:pPr>
            <a:endParaRPr sz="1600" smtClean="0">
              <a:latin typeface="Calibri" pitchFamily="34" charset="0"/>
            </a:endParaRPr>
          </a:p>
          <a:p>
            <a:pPr eaLnBrk="1" hangingPunct="1">
              <a:spcBef>
                <a:spcPts val="400"/>
              </a:spcBef>
              <a:buFont typeface="Arial" pitchFamily="34" charset="0"/>
              <a:buNone/>
            </a:pPr>
            <a:r>
              <a:rPr sz="1600" b="1" smtClean="0">
                <a:solidFill>
                  <a:srgbClr val="FF6600"/>
                </a:solidFill>
                <a:latin typeface="Calibri" pitchFamily="34" charset="0"/>
              </a:rPr>
              <a:t>	</a:t>
            </a:r>
            <a:endParaRPr sz="1600" smtClean="0">
              <a:latin typeface="Calibri" pitchFamily="34" charset="0"/>
            </a:endParaRPr>
          </a:p>
        </p:txBody>
      </p:sp>
      <p:grpSp>
        <p:nvGrpSpPr>
          <p:cNvPr id="18435" name="Grupa 9"/>
          <p:cNvGrpSpPr>
            <a:grpSpLocks/>
          </p:cNvGrpSpPr>
          <p:nvPr/>
        </p:nvGrpSpPr>
        <p:grpSpPr bwMode="auto">
          <a:xfrm>
            <a:off x="0" y="3141663"/>
            <a:ext cx="1897063" cy="2447925"/>
            <a:chOff x="0" y="3141658"/>
            <a:chExt cx="1897059" cy="2447921"/>
          </a:xfrm>
        </p:grpSpPr>
        <p:pic>
          <p:nvPicPr>
            <p:cNvPr id="18474" name="Picture 2" descr="http://us.123rf.com/400wm/400/400/evaners/evaners0812/evaners081200008/4033770-vector-przyk-adem-greckie-kolumny-jonowe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3141658"/>
              <a:ext cx="1897059" cy="24479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75" name="pole tekstowe 8"/>
            <p:cNvSpPr txBox="1">
              <a:spLocks noChangeArrowheads="1"/>
            </p:cNvSpPr>
            <p:nvPr/>
          </p:nvSpPr>
          <p:spPr bwMode="auto">
            <a:xfrm rot="-5399996">
              <a:off x="18553" y="4203341"/>
              <a:ext cx="1835740" cy="864336"/>
            </a:xfrm>
            <a:prstGeom prst="rect">
              <a:avLst/>
            </a:prstGeom>
            <a:solidFill>
              <a:srgbClr val="7030A0"/>
            </a:solidFill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pl-PL" sz="2000" b="1">
                  <a:solidFill>
                    <a:srgbClr val="FFFFFF"/>
                  </a:solidFill>
                  <a:latin typeface="Calibri" pitchFamily="34" charset="0"/>
                </a:rPr>
                <a:t>FORMY DZIAŁAŃ </a:t>
              </a:r>
            </a:p>
          </p:txBody>
        </p:sp>
      </p:grpSp>
      <p:sp>
        <p:nvSpPr>
          <p:cNvPr id="18436" name="Tytuł 1"/>
          <p:cNvSpPr txBox="1">
            <a:spLocks noGrp="1"/>
          </p:cNvSpPr>
          <p:nvPr>
            <p:ph type="title"/>
          </p:nvPr>
        </p:nvSpPr>
        <p:spPr>
          <a:xfrm>
            <a:off x="2735263" y="188913"/>
            <a:ext cx="6408737" cy="782637"/>
          </a:xfrm>
        </p:spPr>
        <p:txBody>
          <a:bodyPr/>
          <a:lstStyle/>
          <a:p>
            <a:pPr eaLnBrk="1" hangingPunct="1"/>
            <a:r>
              <a:rPr sz="2800" b="1" smtClean="0">
                <a:solidFill>
                  <a:srgbClr val="7030A0"/>
                </a:solidFill>
                <a:latin typeface="Calibri" pitchFamily="34" charset="0"/>
              </a:rPr>
              <a:t>FORMY </a:t>
            </a:r>
            <a:r>
              <a:rPr sz="2800" smtClean="0">
                <a:solidFill>
                  <a:srgbClr val="7030A0"/>
                </a:solidFill>
                <a:latin typeface="Calibri" pitchFamily="34" charset="0"/>
              </a:rPr>
              <a:t>DZIAŁAŃ KWALIFIKOWALNYCH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2143125" y="1000125"/>
          <a:ext cx="6527800" cy="4580402"/>
        </p:xfrm>
        <a:graphic>
          <a:graphicData uri="http://schemas.openxmlformats.org/drawingml/2006/table">
            <a:tbl>
              <a:tblPr/>
              <a:tblGrid>
                <a:gridCol w="2913062"/>
                <a:gridCol w="1887538"/>
                <a:gridCol w="1727200"/>
              </a:tblGrid>
              <a:tr h="35488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FORMA DZIAŁAŃ</a:t>
                      </a:r>
                      <a:endParaRPr kumimoji="0" lang="pl-PL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025" marR="5025" marT="50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rodzaje projektów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025" marR="5025" marT="5025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55463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projekt wyodrębniony </a:t>
                      </a:r>
                      <a:endParaRPr kumimoji="0" lang="pl-PL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025" marR="5025" marT="50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projekt z komponentem</a:t>
                      </a:r>
                      <a:endParaRPr kumimoji="0" lang="pl-PL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025" marR="5025" marT="50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590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organizowanie konferencji, seminariów, warsztatów i spotkań 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025" marR="5025" marT="50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tylko w połączeniu</a:t>
                      </a:r>
                      <a:b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</a:b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z innymi formami </a:t>
                      </a:r>
                      <a:endParaRPr kumimoji="0" lang="pl-PL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025" marR="5025" marT="50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tylko w połączeniu</a:t>
                      </a:r>
                      <a:b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</a:b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z innymi formami </a:t>
                      </a:r>
                      <a:endParaRPr kumimoji="0" lang="pl-PL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025" marR="5025" marT="50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DFEC"/>
                    </a:solidFill>
                  </a:tcPr>
                </a:tc>
              </a:tr>
              <a:tr h="52520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przeprowadzenie badań i analiz</a:t>
                      </a:r>
                      <a:endParaRPr kumimoji="0" lang="pl-PL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025" marR="5025" marT="50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tylko w połączeniu</a:t>
                      </a:r>
                      <a:b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</a:b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z innymi formami </a:t>
                      </a:r>
                      <a:endParaRPr kumimoji="0" lang="pl-PL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025" marR="5025" marT="50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samodzielnie </a:t>
                      </a:r>
                      <a:endParaRPr kumimoji="0" lang="pl-PL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025" marR="5025" marT="50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674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przygotowanie, tłumaczenie i wydanie publikacji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025" marR="5025" marT="50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tylko w połączeniu</a:t>
                      </a:r>
                      <a:b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</a:b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z innymi formami </a:t>
                      </a:r>
                      <a:endParaRPr kumimoji="0" lang="pl-PL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025" marR="5025" marT="50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tylko w połączeniu </a:t>
                      </a:r>
                      <a:b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</a:b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z innymi formami </a:t>
                      </a:r>
                      <a:endParaRPr kumimoji="0" lang="pl-PL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025" marR="5025" marT="50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DFEC"/>
                    </a:solidFill>
                  </a:tcPr>
                </a:tc>
              </a:tr>
              <a:tr h="56238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adaptowanie rozwiązań wypracowanych w innym kraju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025" marR="5025" marT="50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Samodzielnie</a:t>
                      </a:r>
                      <a:endParaRPr kumimoji="0" lang="pl-PL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025" marR="5025" marT="50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samodzielnie </a:t>
                      </a:r>
                      <a:endParaRPr kumimoji="0" lang="pl-PL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025" marR="5025" marT="50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64294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doradztwo, wymiana pracowników, staże i wizyty studyjne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025" marR="5025" marT="50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tylko w połączeniu</a:t>
                      </a:r>
                      <a:b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</a:b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z innymi formami </a:t>
                      </a:r>
                      <a:endParaRPr kumimoji="0" lang="pl-PL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025" marR="5025" marT="50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samodzielnie </a:t>
                      </a:r>
                      <a:endParaRPr kumimoji="0" lang="pl-PL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025" marR="5025" marT="50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703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wypracowanie nowych rozwiązań </a:t>
                      </a:r>
                      <a:endParaRPr kumimoji="0" lang="pl-PL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025" marR="5025" marT="50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Samodzielnie</a:t>
                      </a:r>
                      <a:endParaRPr kumimoji="0" lang="pl-PL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025" marR="5025" marT="50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samodzielnie </a:t>
                      </a:r>
                      <a:endParaRPr kumimoji="0" lang="pl-PL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025" marR="5025" marT="50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18473" name="pole tekstowe 8"/>
          <p:cNvSpPr txBox="1">
            <a:spLocks noChangeArrowheads="1"/>
          </p:cNvSpPr>
          <p:nvPr/>
        </p:nvSpPr>
        <p:spPr bwMode="auto">
          <a:xfrm>
            <a:off x="2000250" y="5715000"/>
            <a:ext cx="69294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600" b="1" dirty="0">
                <a:solidFill>
                  <a:srgbClr val="FF0000"/>
                </a:solidFill>
              </a:rPr>
              <a:t>Należy przy tym wziąć pod uwagę zapisy Dokumentacji Konkursowej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2"/>
          <p:cNvSpPr txBox="1">
            <a:spLocks noGrp="1"/>
          </p:cNvSpPr>
          <p:nvPr>
            <p:ph idx="1"/>
          </p:nvPr>
        </p:nvSpPr>
        <p:spPr>
          <a:xfrm>
            <a:off x="2051050" y="981075"/>
            <a:ext cx="6769100" cy="4452938"/>
          </a:xfrm>
        </p:spPr>
        <p:txBody>
          <a:bodyPr/>
          <a:lstStyle/>
          <a:p>
            <a:pPr lvl="1" eaLnBrk="1" fontAlgn="auto">
              <a:spcBef>
                <a:spcPts val="400"/>
              </a:spcBef>
              <a:spcAft>
                <a:spcPts val="0"/>
              </a:spcAft>
              <a:buFont typeface="Arial"/>
              <a:buNone/>
              <a:defRPr/>
            </a:pPr>
            <a:endParaRPr sz="1600" dirty="0" smtClean="0"/>
          </a:p>
          <a:p>
            <a:pPr marL="450854" indent="0" algn="just" eaLnBrk="1" fontAlgn="auto">
              <a:spcBef>
                <a:spcPts val="400"/>
              </a:spcBef>
              <a:spcAft>
                <a:spcPts val="0"/>
              </a:spcAft>
              <a:buFont typeface="Arial"/>
              <a:buNone/>
              <a:defRPr/>
            </a:pPr>
            <a:r>
              <a:rPr sz="1700" dirty="0" err="1" smtClean="0"/>
              <a:t>Współpraca</a:t>
            </a:r>
            <a:r>
              <a:rPr sz="1700" dirty="0" smtClean="0"/>
              <a:t> </a:t>
            </a:r>
            <a:r>
              <a:rPr sz="1700" dirty="0" err="1" smtClean="0"/>
              <a:t>ponadnarodowa</a:t>
            </a:r>
            <a:r>
              <a:rPr sz="1700" dirty="0" smtClean="0"/>
              <a:t> </a:t>
            </a:r>
            <a:r>
              <a:rPr sz="1700" dirty="0" err="1" smtClean="0"/>
              <a:t>powinna</a:t>
            </a:r>
            <a:r>
              <a:rPr sz="1700" dirty="0" smtClean="0"/>
              <a:t> </a:t>
            </a:r>
            <a:r>
              <a:rPr sz="1700" dirty="0" err="1" smtClean="0"/>
              <a:t>koncentrować</a:t>
            </a:r>
            <a:r>
              <a:rPr sz="1700" dirty="0" smtClean="0"/>
              <a:t> </a:t>
            </a:r>
            <a:r>
              <a:rPr sz="1700" dirty="0" err="1" smtClean="0"/>
              <a:t>się</a:t>
            </a:r>
            <a:r>
              <a:rPr sz="1700" dirty="0" smtClean="0"/>
              <a:t> </a:t>
            </a:r>
            <a:r>
              <a:rPr sz="1700" dirty="0" err="1" smtClean="0"/>
              <a:t>na</a:t>
            </a:r>
            <a:r>
              <a:rPr sz="1700" dirty="0" smtClean="0"/>
              <a:t> </a:t>
            </a:r>
            <a:r>
              <a:rPr sz="1700" dirty="0" err="1" smtClean="0"/>
              <a:t>realizacji</a:t>
            </a:r>
            <a:r>
              <a:rPr sz="1700" dirty="0" smtClean="0"/>
              <a:t> </a:t>
            </a:r>
            <a:r>
              <a:rPr sz="1700" dirty="0" err="1" smtClean="0"/>
              <a:t>tych</a:t>
            </a:r>
            <a:r>
              <a:rPr sz="1700" dirty="0" smtClean="0"/>
              <a:t> </a:t>
            </a:r>
            <a:r>
              <a:rPr sz="1700" dirty="0" err="1" smtClean="0"/>
              <a:t>celów</a:t>
            </a:r>
            <a:r>
              <a:rPr sz="1700" dirty="0" smtClean="0"/>
              <a:t> </a:t>
            </a:r>
            <a:r>
              <a:rPr sz="1700" dirty="0" err="1" smtClean="0"/>
              <a:t>szczegółowych</a:t>
            </a:r>
            <a:r>
              <a:rPr sz="1700" dirty="0" smtClean="0"/>
              <a:t> </a:t>
            </a:r>
            <a:r>
              <a:rPr sz="1700" dirty="0" err="1" smtClean="0"/>
              <a:t>Priorytetów</a:t>
            </a:r>
            <a:r>
              <a:rPr sz="1700" dirty="0" smtClean="0"/>
              <a:t>, w </a:t>
            </a:r>
            <a:r>
              <a:rPr sz="1700" dirty="0" err="1" smtClean="0"/>
              <a:t>przypadku</a:t>
            </a:r>
            <a:r>
              <a:rPr sz="1700" dirty="0" smtClean="0"/>
              <a:t> </a:t>
            </a:r>
            <a:r>
              <a:rPr sz="1700" dirty="0" err="1" smtClean="0"/>
              <a:t>których</a:t>
            </a:r>
            <a:r>
              <a:rPr sz="1700" dirty="0" smtClean="0"/>
              <a:t> </a:t>
            </a:r>
            <a:r>
              <a:rPr sz="1700" dirty="0" err="1" smtClean="0"/>
              <a:t>możliwość</a:t>
            </a:r>
            <a:r>
              <a:rPr sz="1700" dirty="0" smtClean="0"/>
              <a:t> </a:t>
            </a:r>
            <a:r>
              <a:rPr sz="1700" dirty="0" err="1" smtClean="0"/>
              <a:t>wymiany</a:t>
            </a:r>
            <a:r>
              <a:rPr sz="1700" dirty="0" smtClean="0"/>
              <a:t> </a:t>
            </a:r>
            <a:r>
              <a:rPr sz="1700" dirty="0" err="1" smtClean="0"/>
              <a:t>doświadczeń</a:t>
            </a:r>
            <a:r>
              <a:rPr sz="1700" dirty="0" smtClean="0"/>
              <a:t> </a:t>
            </a:r>
            <a:r>
              <a:rPr sz="1700" dirty="0" err="1" smtClean="0"/>
              <a:t>i</a:t>
            </a:r>
            <a:r>
              <a:rPr sz="1700" dirty="0" smtClean="0"/>
              <a:t> </a:t>
            </a:r>
            <a:r>
              <a:rPr sz="1700" dirty="0" err="1" smtClean="0"/>
              <a:t>wzajemnego</a:t>
            </a:r>
            <a:r>
              <a:rPr sz="1700" dirty="0" smtClean="0"/>
              <a:t> </a:t>
            </a:r>
            <a:r>
              <a:rPr sz="1700" dirty="0" err="1" smtClean="0"/>
              <a:t>uczenia</a:t>
            </a:r>
            <a:r>
              <a:rPr sz="1700" dirty="0" smtClean="0"/>
              <a:t> </a:t>
            </a:r>
            <a:r>
              <a:rPr sz="1700" dirty="0" err="1" smtClean="0"/>
              <a:t>się</a:t>
            </a:r>
            <a:r>
              <a:rPr sz="1700" dirty="0" smtClean="0"/>
              <a:t> </a:t>
            </a:r>
            <a:r>
              <a:rPr sz="1700" dirty="0" err="1" smtClean="0"/>
              <a:t>na</a:t>
            </a:r>
            <a:r>
              <a:rPr sz="1700" dirty="0" smtClean="0"/>
              <a:t> </a:t>
            </a:r>
            <a:r>
              <a:rPr sz="1700" dirty="0" err="1" smtClean="0"/>
              <a:t>poziomie</a:t>
            </a:r>
            <a:r>
              <a:rPr sz="1700" dirty="0" smtClean="0"/>
              <a:t> </a:t>
            </a:r>
            <a:r>
              <a:rPr sz="1700" dirty="0" err="1" smtClean="0"/>
              <a:t>ponadnarodowym</a:t>
            </a:r>
            <a:r>
              <a:rPr sz="1700" dirty="0" smtClean="0"/>
              <a:t> </a:t>
            </a:r>
            <a:r>
              <a:rPr sz="1700" dirty="0" err="1" smtClean="0"/>
              <a:t>wniesie</a:t>
            </a:r>
            <a:r>
              <a:rPr sz="1700" dirty="0" smtClean="0"/>
              <a:t> </a:t>
            </a:r>
            <a:r>
              <a:rPr sz="1700" dirty="0" err="1" smtClean="0"/>
              <a:t>rzeczywistą</a:t>
            </a:r>
            <a:r>
              <a:rPr sz="1700" dirty="0" smtClean="0"/>
              <a:t> </a:t>
            </a:r>
            <a:r>
              <a:rPr sz="1700" b="1" dirty="0" err="1" smtClean="0">
                <a:solidFill>
                  <a:srgbClr val="0070C0"/>
                </a:solidFill>
              </a:rPr>
              <a:t>wartość</a:t>
            </a:r>
            <a:r>
              <a:rPr sz="1700" b="1" dirty="0" smtClean="0">
                <a:solidFill>
                  <a:srgbClr val="0070C0"/>
                </a:solidFill>
              </a:rPr>
              <a:t> </a:t>
            </a:r>
            <a:r>
              <a:rPr sz="1700" b="1" dirty="0" err="1" smtClean="0">
                <a:solidFill>
                  <a:srgbClr val="0070C0"/>
                </a:solidFill>
              </a:rPr>
              <a:t>dodaną</a:t>
            </a:r>
            <a:r>
              <a:rPr sz="1700" dirty="0" smtClean="0"/>
              <a:t>.</a:t>
            </a:r>
          </a:p>
          <a:p>
            <a:pPr marL="660397" indent="-660397" algn="just" eaLnBrk="1" fontAlgn="auto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Font typeface="Arial"/>
              <a:buNone/>
              <a:defRPr/>
            </a:pPr>
            <a:endParaRPr sz="1700" dirty="0" smtClean="0"/>
          </a:p>
          <a:p>
            <a:pPr marL="660397" indent="-209553" algn="just" eaLnBrk="1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sz="1700" dirty="0" err="1" smtClean="0"/>
              <a:t>Jako</a:t>
            </a:r>
            <a:r>
              <a:rPr sz="1700" dirty="0" smtClean="0"/>
              <a:t> </a:t>
            </a:r>
            <a:r>
              <a:rPr sz="1700" b="1" dirty="0" err="1" smtClean="0">
                <a:solidFill>
                  <a:srgbClr val="0070C0"/>
                </a:solidFill>
              </a:rPr>
              <a:t>wartość</a:t>
            </a:r>
            <a:r>
              <a:rPr sz="1700" b="1" dirty="0" smtClean="0">
                <a:solidFill>
                  <a:srgbClr val="0070C0"/>
                </a:solidFill>
              </a:rPr>
              <a:t> </a:t>
            </a:r>
            <a:r>
              <a:rPr sz="1700" b="1" dirty="0" err="1" smtClean="0">
                <a:solidFill>
                  <a:srgbClr val="0070C0"/>
                </a:solidFill>
              </a:rPr>
              <a:t>dodaną</a:t>
            </a:r>
            <a:r>
              <a:rPr sz="1700" b="1" dirty="0" smtClean="0">
                <a:solidFill>
                  <a:srgbClr val="0070C0"/>
                </a:solidFill>
              </a:rPr>
              <a:t> </a:t>
            </a:r>
            <a:r>
              <a:rPr sz="1700" dirty="0" err="1" smtClean="0"/>
              <a:t>należy</a:t>
            </a:r>
            <a:r>
              <a:rPr sz="1700" dirty="0" smtClean="0"/>
              <a:t> </a:t>
            </a:r>
            <a:r>
              <a:rPr sz="1700" dirty="0" err="1" smtClean="0"/>
              <a:t>rozumieć</a:t>
            </a:r>
            <a:r>
              <a:rPr sz="1700" dirty="0" smtClean="0"/>
              <a:t>  </a:t>
            </a:r>
            <a:r>
              <a:rPr sz="1700" dirty="0" err="1" smtClean="0"/>
              <a:t>konkretne</a:t>
            </a:r>
            <a:r>
              <a:rPr sz="1700" dirty="0" smtClean="0"/>
              <a:t> </a:t>
            </a:r>
            <a:r>
              <a:rPr sz="1700" b="1" dirty="0" smtClean="0">
                <a:solidFill>
                  <a:srgbClr val="E46C0A"/>
                </a:solidFill>
              </a:rPr>
              <a:t>CELE</a:t>
            </a:r>
            <a:r>
              <a:rPr sz="1700" dirty="0" smtClean="0">
                <a:solidFill>
                  <a:srgbClr val="E46C0A"/>
                </a:solidFill>
              </a:rPr>
              <a:t> </a:t>
            </a:r>
            <a:r>
              <a:rPr sz="1700" dirty="0" err="1" smtClean="0"/>
              <a:t>projektu</a:t>
            </a:r>
            <a:endParaRPr sz="1700" dirty="0" smtClean="0"/>
          </a:p>
          <a:p>
            <a:pPr marL="660397" indent="-209553" algn="just" eaLnBrk="1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sz="1700" dirty="0" err="1" smtClean="0"/>
              <a:t>oraz</a:t>
            </a:r>
            <a:r>
              <a:rPr sz="1700" dirty="0" smtClean="0"/>
              <a:t> </a:t>
            </a:r>
            <a:r>
              <a:rPr sz="1700" b="1" dirty="0" smtClean="0">
                <a:solidFill>
                  <a:srgbClr val="E46C0A"/>
                </a:solidFill>
              </a:rPr>
              <a:t>PRODUKTY </a:t>
            </a:r>
            <a:r>
              <a:rPr sz="1700" b="1" dirty="0" err="1" smtClean="0"/>
              <a:t>możliwe</a:t>
            </a:r>
            <a:r>
              <a:rPr sz="1700" b="1" dirty="0" smtClean="0"/>
              <a:t> do </a:t>
            </a:r>
            <a:r>
              <a:rPr sz="1700" b="1" dirty="0" err="1" smtClean="0"/>
              <a:t>osiągnięcia</a:t>
            </a:r>
            <a:r>
              <a:rPr sz="1700" b="1" dirty="0" smtClean="0"/>
              <a:t> </a:t>
            </a:r>
            <a:r>
              <a:rPr sz="1700" b="1" dirty="0" err="1" smtClean="0"/>
              <a:t>wyłącznie</a:t>
            </a:r>
            <a:r>
              <a:rPr sz="1700" b="1" dirty="0" smtClean="0"/>
              <a:t> </a:t>
            </a:r>
            <a:r>
              <a:rPr sz="1700" b="1" dirty="0" err="1" smtClean="0"/>
              <a:t>dzięki</a:t>
            </a:r>
            <a:endParaRPr sz="1700" b="1" dirty="0" smtClean="0"/>
          </a:p>
          <a:p>
            <a:pPr marL="660397" indent="-209553" algn="just" eaLnBrk="1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sz="1700" b="1" dirty="0" err="1" smtClean="0"/>
              <a:t>współpracy</a:t>
            </a:r>
            <a:r>
              <a:rPr sz="1700" b="1" dirty="0" smtClean="0"/>
              <a:t> z </a:t>
            </a:r>
            <a:r>
              <a:rPr sz="1700" b="1" dirty="0" err="1" smtClean="0"/>
              <a:t>partnerami</a:t>
            </a:r>
            <a:r>
              <a:rPr sz="1700" b="1" dirty="0" smtClean="0"/>
              <a:t> </a:t>
            </a:r>
            <a:r>
              <a:rPr sz="1700" b="1" dirty="0" err="1" smtClean="0"/>
              <a:t>ponadnarodowymi</a:t>
            </a:r>
            <a:r>
              <a:rPr sz="1700" b="1" dirty="0" smtClean="0"/>
              <a:t> </a:t>
            </a:r>
            <a:r>
              <a:rPr sz="1700" dirty="0" smtClean="0"/>
              <a:t>(</a:t>
            </a:r>
            <a:r>
              <a:rPr sz="1700" dirty="0" err="1" smtClean="0"/>
              <a:t>ich</a:t>
            </a:r>
            <a:r>
              <a:rPr sz="1700" dirty="0" smtClean="0"/>
              <a:t> </a:t>
            </a:r>
            <a:r>
              <a:rPr sz="1700" dirty="0" err="1" smtClean="0"/>
              <a:t>osiągnięcie</a:t>
            </a:r>
            <a:r>
              <a:rPr sz="1700" dirty="0" smtClean="0"/>
              <a:t> </a:t>
            </a:r>
            <a:r>
              <a:rPr sz="1700" dirty="0" err="1" smtClean="0"/>
              <a:t>nie</a:t>
            </a:r>
            <a:endParaRPr sz="1700" dirty="0" smtClean="0"/>
          </a:p>
          <a:p>
            <a:pPr marL="660397" indent="-209553" algn="just" eaLnBrk="1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sz="1700" dirty="0" err="1" smtClean="0"/>
              <a:t>byłoby</a:t>
            </a:r>
            <a:r>
              <a:rPr sz="1700" dirty="0" smtClean="0"/>
              <a:t> </a:t>
            </a:r>
            <a:r>
              <a:rPr sz="1700" dirty="0" err="1" smtClean="0"/>
              <a:t>możliwe</a:t>
            </a:r>
            <a:r>
              <a:rPr sz="1700" dirty="0" smtClean="0"/>
              <a:t>, </a:t>
            </a:r>
            <a:r>
              <a:rPr sz="1700" dirty="0" err="1" smtClean="0"/>
              <a:t>gdyby</a:t>
            </a:r>
            <a:r>
              <a:rPr sz="1700" dirty="0" smtClean="0"/>
              <a:t> </a:t>
            </a:r>
            <a:r>
              <a:rPr sz="1700" dirty="0" err="1" smtClean="0"/>
              <a:t>wdrażano</a:t>
            </a:r>
            <a:r>
              <a:rPr sz="1700" dirty="0" smtClean="0"/>
              <a:t> </a:t>
            </a:r>
            <a:r>
              <a:rPr sz="1700" dirty="0" err="1" smtClean="0"/>
              <a:t>projekt</a:t>
            </a:r>
            <a:r>
              <a:rPr sz="1700" dirty="0" smtClean="0"/>
              <a:t> </a:t>
            </a:r>
            <a:r>
              <a:rPr sz="1700" dirty="0" err="1" smtClean="0"/>
              <a:t>jedynie</a:t>
            </a:r>
            <a:r>
              <a:rPr sz="1700" dirty="0" smtClean="0"/>
              <a:t> o </a:t>
            </a:r>
            <a:r>
              <a:rPr sz="1700" dirty="0" err="1" smtClean="0"/>
              <a:t>zasięgu</a:t>
            </a:r>
            <a:endParaRPr sz="1700" dirty="0" smtClean="0"/>
          </a:p>
          <a:p>
            <a:pPr marL="660397" indent="-209553" algn="just" eaLnBrk="1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sz="1700" dirty="0" err="1" smtClean="0"/>
              <a:t>krajowym</a:t>
            </a:r>
            <a:r>
              <a:rPr sz="1700" dirty="0" smtClean="0"/>
              <a:t>). </a:t>
            </a:r>
          </a:p>
          <a:p>
            <a:pPr marL="660397" indent="-209553" algn="just" eaLnBrk="1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pl-PL" sz="1700" dirty="0" smtClean="0"/>
          </a:p>
          <a:p>
            <a:pPr marL="660397" indent="-209553" algn="just" eaLnBrk="1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sz="1700" dirty="0" err="1" smtClean="0"/>
              <a:t>Wartość</a:t>
            </a:r>
            <a:r>
              <a:rPr sz="1700" dirty="0" smtClean="0"/>
              <a:t> </a:t>
            </a:r>
            <a:r>
              <a:rPr sz="1700" dirty="0" err="1" smtClean="0"/>
              <a:t>dodana</a:t>
            </a:r>
            <a:r>
              <a:rPr sz="1700" dirty="0" smtClean="0"/>
              <a:t> </a:t>
            </a:r>
            <a:r>
              <a:rPr sz="1700" dirty="0" err="1" smtClean="0"/>
              <a:t>umożliwia</a:t>
            </a:r>
            <a:r>
              <a:rPr sz="1700" dirty="0" smtClean="0"/>
              <a:t>:</a:t>
            </a:r>
          </a:p>
          <a:p>
            <a:pPr marL="450854" indent="0" algn="just" eaLnBrk="1" fontAlgn="auto">
              <a:spcBef>
                <a:spcPts val="0"/>
              </a:spcBef>
              <a:spcAft>
                <a:spcPts val="0"/>
              </a:spcAft>
              <a:buFont typeface="Arial"/>
              <a:buChar char="-"/>
              <a:defRPr/>
            </a:pPr>
            <a:r>
              <a:rPr sz="1700" dirty="0" smtClean="0"/>
              <a:t>  </a:t>
            </a:r>
            <a:r>
              <a:rPr sz="1700" dirty="0" err="1" smtClean="0"/>
              <a:t>poszerzenie</a:t>
            </a:r>
            <a:r>
              <a:rPr sz="1700" dirty="0" smtClean="0"/>
              <a:t> </a:t>
            </a:r>
            <a:r>
              <a:rPr sz="1700" dirty="0" err="1" smtClean="0"/>
              <a:t>zakresu</a:t>
            </a:r>
            <a:r>
              <a:rPr sz="1700" dirty="0" smtClean="0"/>
              <a:t> </a:t>
            </a:r>
            <a:r>
              <a:rPr sz="1700" dirty="0" err="1" smtClean="0"/>
              <a:t>i</a:t>
            </a:r>
            <a:r>
              <a:rPr sz="1700" dirty="0" smtClean="0"/>
              <a:t> </a:t>
            </a:r>
            <a:r>
              <a:rPr sz="1700" dirty="0" err="1" smtClean="0"/>
              <a:t>zasięgu</a:t>
            </a:r>
            <a:r>
              <a:rPr sz="1700" dirty="0" smtClean="0"/>
              <a:t> </a:t>
            </a:r>
            <a:r>
              <a:rPr sz="1700" dirty="0" err="1" smtClean="0"/>
              <a:t>działań</a:t>
            </a:r>
            <a:endParaRPr sz="1700" dirty="0" smtClean="0"/>
          </a:p>
          <a:p>
            <a:pPr marL="450854" indent="0" algn="just" eaLnBrk="1" fontAlgn="auto">
              <a:spcBef>
                <a:spcPts val="0"/>
              </a:spcBef>
              <a:spcAft>
                <a:spcPts val="0"/>
              </a:spcAft>
              <a:buFont typeface="Arial"/>
              <a:buChar char="-"/>
              <a:defRPr/>
            </a:pPr>
            <a:r>
              <a:rPr sz="1700" dirty="0" smtClean="0"/>
              <a:t>  </a:t>
            </a:r>
            <a:r>
              <a:rPr sz="1700" dirty="0" err="1" smtClean="0"/>
              <a:t>zapewnienie</a:t>
            </a:r>
            <a:r>
              <a:rPr sz="1700" dirty="0" smtClean="0"/>
              <a:t> </a:t>
            </a:r>
            <a:r>
              <a:rPr sz="1700" dirty="0" err="1" smtClean="0"/>
              <a:t>wyższej</a:t>
            </a:r>
            <a:r>
              <a:rPr sz="1700" dirty="0" smtClean="0"/>
              <a:t> </a:t>
            </a:r>
            <a:r>
              <a:rPr sz="1700" dirty="0" err="1" smtClean="0"/>
              <a:t>jakości</a:t>
            </a:r>
            <a:r>
              <a:rPr sz="1700" dirty="0" smtClean="0"/>
              <a:t> </a:t>
            </a:r>
            <a:r>
              <a:rPr sz="1700" dirty="0" err="1" smtClean="0"/>
              <a:t>działań</a:t>
            </a:r>
            <a:endParaRPr sz="1700" dirty="0" smtClean="0"/>
          </a:p>
          <a:p>
            <a:pPr marL="450854" indent="0" algn="just" eaLnBrk="1" fontAlgn="auto">
              <a:spcBef>
                <a:spcPts val="0"/>
              </a:spcBef>
              <a:spcAft>
                <a:spcPts val="0"/>
              </a:spcAft>
              <a:buFont typeface="Arial"/>
              <a:buChar char="-"/>
              <a:defRPr/>
            </a:pPr>
            <a:r>
              <a:rPr sz="1700" dirty="0" smtClean="0"/>
              <a:t>  </a:t>
            </a:r>
            <a:r>
              <a:rPr sz="1700" dirty="0" err="1" smtClean="0"/>
              <a:t>wprowadzenie</a:t>
            </a:r>
            <a:r>
              <a:rPr sz="1700" dirty="0" smtClean="0"/>
              <a:t> </a:t>
            </a:r>
            <a:r>
              <a:rPr sz="1700" dirty="0" err="1" smtClean="0"/>
              <a:t>innowacji</a:t>
            </a:r>
            <a:endParaRPr sz="1700" dirty="0" smtClean="0"/>
          </a:p>
          <a:p>
            <a:pPr marL="450854" indent="0" algn="just" eaLnBrk="1" fontAlgn="auto">
              <a:spcBef>
                <a:spcPts val="0"/>
              </a:spcBef>
              <a:spcAft>
                <a:spcPts val="0"/>
              </a:spcAft>
              <a:buFont typeface="Arial"/>
              <a:buChar char="-"/>
              <a:defRPr/>
            </a:pPr>
            <a:r>
              <a:rPr sz="1700" dirty="0" smtClean="0"/>
              <a:t>  </a:t>
            </a:r>
            <a:r>
              <a:rPr sz="1700" dirty="0" err="1" smtClean="0"/>
              <a:t>osiąganie</a:t>
            </a:r>
            <a:r>
              <a:rPr sz="1700" dirty="0" smtClean="0"/>
              <a:t> </a:t>
            </a:r>
            <a:r>
              <a:rPr sz="1700" dirty="0" err="1" smtClean="0"/>
              <a:t>kompleksowych</a:t>
            </a:r>
            <a:r>
              <a:rPr sz="1700" dirty="0" smtClean="0"/>
              <a:t> </a:t>
            </a:r>
            <a:r>
              <a:rPr sz="1700" dirty="0" err="1" smtClean="0"/>
              <a:t>rezultatów</a:t>
            </a:r>
            <a:r>
              <a:rPr sz="1700" dirty="0" smtClean="0"/>
              <a:t>, </a:t>
            </a:r>
            <a:r>
              <a:rPr sz="1700" dirty="0" err="1" smtClean="0"/>
              <a:t>przetestowanych</a:t>
            </a:r>
            <a:r>
              <a:rPr sz="1700" dirty="0" smtClean="0"/>
              <a:t/>
            </a:r>
            <a:br>
              <a:rPr sz="1700" dirty="0" smtClean="0"/>
            </a:br>
            <a:r>
              <a:rPr sz="1700" dirty="0" smtClean="0"/>
              <a:t> </a:t>
            </a:r>
            <a:r>
              <a:rPr sz="1700" dirty="0" err="1" smtClean="0"/>
              <a:t>i</a:t>
            </a:r>
            <a:r>
              <a:rPr sz="1700" dirty="0" smtClean="0"/>
              <a:t> </a:t>
            </a:r>
            <a:r>
              <a:rPr sz="1700" dirty="0" err="1" smtClean="0"/>
              <a:t>zaadaptowanych</a:t>
            </a:r>
            <a:r>
              <a:rPr sz="1700" dirty="0" smtClean="0"/>
              <a:t> do </a:t>
            </a:r>
            <a:r>
              <a:rPr sz="1700" dirty="0" err="1" smtClean="0"/>
              <a:t>innych</a:t>
            </a:r>
            <a:r>
              <a:rPr sz="1700" dirty="0" smtClean="0"/>
              <a:t> </a:t>
            </a:r>
            <a:r>
              <a:rPr sz="1700" dirty="0" err="1" smtClean="0"/>
              <a:t>warunków</a:t>
            </a:r>
            <a:r>
              <a:rPr sz="1700" dirty="0" smtClean="0"/>
              <a:t>, </a:t>
            </a:r>
            <a:r>
              <a:rPr sz="1700" dirty="0" err="1" smtClean="0"/>
              <a:t>grup</a:t>
            </a:r>
            <a:r>
              <a:rPr sz="1700" dirty="0" smtClean="0"/>
              <a:t>, </a:t>
            </a:r>
            <a:r>
              <a:rPr sz="1700" dirty="0" err="1" smtClean="0"/>
              <a:t>obszarów</a:t>
            </a:r>
            <a:r>
              <a:rPr sz="1700" dirty="0" smtClean="0"/>
              <a:t>.</a:t>
            </a:r>
          </a:p>
          <a:p>
            <a:pPr algn="just" eaLnBrk="1" fontAlgn="auto">
              <a:spcBef>
                <a:spcPts val="400"/>
              </a:spcBef>
              <a:spcAft>
                <a:spcPts val="0"/>
              </a:spcAft>
              <a:buFont typeface="Arial"/>
              <a:buNone/>
              <a:defRPr/>
            </a:pPr>
            <a:r>
              <a:rPr sz="1700" dirty="0" smtClean="0"/>
              <a:t>	</a:t>
            </a:r>
          </a:p>
          <a:p>
            <a:pPr eaLnBrk="1" fontAlgn="auto">
              <a:spcBef>
                <a:spcPts val="400"/>
              </a:spcBef>
              <a:spcAft>
                <a:spcPts val="0"/>
              </a:spcAft>
              <a:buFont typeface="Arial"/>
              <a:buNone/>
              <a:defRPr/>
            </a:pPr>
            <a:r>
              <a:rPr sz="1700" dirty="0" smtClean="0"/>
              <a:t>	</a:t>
            </a:r>
            <a:endParaRPr sz="1700" b="1" dirty="0" smtClean="0">
              <a:solidFill>
                <a:srgbClr val="E46C0A"/>
              </a:solidFill>
            </a:endParaRPr>
          </a:p>
        </p:txBody>
      </p:sp>
      <p:grpSp>
        <p:nvGrpSpPr>
          <p:cNvPr id="19459" name="Grupa 6"/>
          <p:cNvGrpSpPr>
            <a:grpSpLocks/>
          </p:cNvGrpSpPr>
          <p:nvPr/>
        </p:nvGrpSpPr>
        <p:grpSpPr bwMode="auto">
          <a:xfrm>
            <a:off x="179388" y="3357563"/>
            <a:ext cx="1897062" cy="2447925"/>
            <a:chOff x="179386" y="3357567"/>
            <a:chExt cx="1897059" cy="2447921"/>
          </a:xfrm>
        </p:grpSpPr>
        <p:pic>
          <p:nvPicPr>
            <p:cNvPr id="19461" name="Picture 2" descr="http://us.123rf.com/400wm/400/400/evaners/evaners0812/evaners081200008/4033770-vector-przyk-adem-greckie-kolumny-jonowe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9386" y="3357567"/>
              <a:ext cx="1897059" cy="24479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462" name="pole tekstowe 8"/>
            <p:cNvSpPr txBox="1">
              <a:spLocks noChangeArrowheads="1"/>
            </p:cNvSpPr>
            <p:nvPr/>
          </p:nvSpPr>
          <p:spPr bwMode="auto">
            <a:xfrm rot="-5399996">
              <a:off x="215936" y="4401235"/>
              <a:ext cx="1835740" cy="900345"/>
            </a:xfrm>
            <a:prstGeom prst="rect">
              <a:avLst/>
            </a:prstGeom>
            <a:solidFill>
              <a:srgbClr val="E46C0A"/>
            </a:solidFill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pl-PL" sz="2000" b="1">
                  <a:solidFill>
                    <a:srgbClr val="FFFFFF"/>
                  </a:solidFill>
                  <a:latin typeface="Calibri" pitchFamily="34" charset="0"/>
                </a:rPr>
                <a:t>WARTOŚĆ DODANA</a:t>
              </a:r>
            </a:p>
          </p:txBody>
        </p:sp>
      </p:grpSp>
      <p:sp>
        <p:nvSpPr>
          <p:cNvPr id="19460" name="pole tekstowe 5"/>
          <p:cNvSpPr txBox="1">
            <a:spLocks noChangeArrowheads="1"/>
          </p:cNvSpPr>
          <p:nvPr/>
        </p:nvSpPr>
        <p:spPr bwMode="auto">
          <a:xfrm>
            <a:off x="3492500" y="333375"/>
            <a:ext cx="489585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Ctr="1">
            <a:spAutoFit/>
          </a:bodyPr>
          <a:lstStyle/>
          <a:p>
            <a:pPr algn="ctr"/>
            <a:r>
              <a:rPr lang="pl-PL" sz="2800" b="1">
                <a:solidFill>
                  <a:srgbClr val="FF6600"/>
                </a:solidFill>
                <a:latin typeface="Calibri" pitchFamily="34" charset="0"/>
              </a:rPr>
              <a:t>WARTOŚĆ DODANA </a:t>
            </a:r>
            <a:endParaRPr lang="pl-PL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3" name="Grupa 9"/>
          <p:cNvGrpSpPr>
            <a:grpSpLocks/>
          </p:cNvGrpSpPr>
          <p:nvPr/>
        </p:nvGrpSpPr>
        <p:grpSpPr bwMode="auto">
          <a:xfrm>
            <a:off x="0" y="3141663"/>
            <a:ext cx="1897063" cy="2447925"/>
            <a:chOff x="0" y="3141658"/>
            <a:chExt cx="1897059" cy="2447921"/>
          </a:xfrm>
        </p:grpSpPr>
        <p:pic>
          <p:nvPicPr>
            <p:cNvPr id="20490" name="Picture 2" descr="http://us.123rf.com/400wm/400/400/evaners/evaners0812/evaners081200008/4033770-vector-przyk-adem-greckie-kolumny-jonowe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3141658"/>
              <a:ext cx="1897059" cy="24479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491" name="pole tekstowe 8"/>
            <p:cNvSpPr txBox="1">
              <a:spLocks noChangeArrowheads="1"/>
            </p:cNvSpPr>
            <p:nvPr/>
          </p:nvSpPr>
          <p:spPr bwMode="auto">
            <a:xfrm rot="-5399996">
              <a:off x="18553" y="4203341"/>
              <a:ext cx="1835740" cy="864336"/>
            </a:xfrm>
            <a:prstGeom prst="rect">
              <a:avLst/>
            </a:prstGeom>
            <a:solidFill>
              <a:srgbClr val="7030A0"/>
            </a:solidFill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pl-PL" sz="2000" b="1">
                  <a:solidFill>
                    <a:srgbClr val="FFFFFF"/>
                  </a:solidFill>
                  <a:latin typeface="Calibri" pitchFamily="34" charset="0"/>
                </a:rPr>
                <a:t>FORMY DZIAŁAŃ </a:t>
              </a:r>
            </a:p>
          </p:txBody>
        </p:sp>
      </p:grpSp>
      <p:sp>
        <p:nvSpPr>
          <p:cNvPr id="20484" name="Tytuł 1"/>
          <p:cNvSpPr txBox="1">
            <a:spLocks noGrp="1"/>
          </p:cNvSpPr>
          <p:nvPr>
            <p:ph type="title"/>
          </p:nvPr>
        </p:nvSpPr>
        <p:spPr>
          <a:xfrm>
            <a:off x="2627313" y="188913"/>
            <a:ext cx="6516687" cy="782637"/>
          </a:xfrm>
        </p:spPr>
        <p:txBody>
          <a:bodyPr/>
          <a:lstStyle/>
          <a:p>
            <a:pPr eaLnBrk="1" hangingPunct="1"/>
            <a:r>
              <a:rPr sz="2800" b="1" smtClean="0">
                <a:solidFill>
                  <a:srgbClr val="7030A0"/>
                </a:solidFill>
                <a:latin typeface="Calibri" pitchFamily="34" charset="0"/>
              </a:rPr>
              <a:t>FORMY WSPÓŁPRACY PONADNARODOWEJ</a:t>
            </a:r>
          </a:p>
        </p:txBody>
      </p:sp>
      <p:sp>
        <p:nvSpPr>
          <p:cNvPr id="12" name="Symbol zastępczy zawartości 11"/>
          <p:cNvSpPr>
            <a:spLocks noGrp="1"/>
          </p:cNvSpPr>
          <p:nvPr>
            <p:ph idx="1"/>
          </p:nvPr>
        </p:nvSpPr>
        <p:spPr>
          <a:xfrm>
            <a:off x="1643042" y="1285860"/>
            <a:ext cx="7286676" cy="4643469"/>
          </a:xfrm>
        </p:spPr>
        <p:txBody>
          <a:bodyPr/>
          <a:lstStyle/>
          <a:p>
            <a:pPr algn="just"/>
            <a:r>
              <a:rPr lang="pl-PL" sz="1600" b="1" dirty="0" smtClean="0">
                <a:solidFill>
                  <a:srgbClr val="0070C0"/>
                </a:solidFill>
              </a:rPr>
              <a:t>współpraca pomiędzy projektami realizowanymi w różnych krajach</a:t>
            </a:r>
            <a:r>
              <a:rPr lang="pl-PL" sz="1600" dirty="0" smtClean="0">
                <a:solidFill>
                  <a:srgbClr val="0070C0"/>
                </a:solidFill>
              </a:rPr>
              <a:t>; </a:t>
            </a:r>
            <a:r>
              <a:rPr lang="pl-PL" sz="1600" dirty="0" smtClean="0"/>
              <a:t>współpraca może być nawiązywana także z podmiotami, których </a:t>
            </a:r>
            <a:r>
              <a:rPr lang="pl-PL" sz="1600" dirty="0" err="1" smtClean="0"/>
              <a:t>projekty</a:t>
            </a:r>
            <a:r>
              <a:rPr lang="pl-PL" sz="1600" dirty="0" smtClean="0"/>
              <a:t> / działania nie są współfinansowane przez EFS;</a:t>
            </a:r>
          </a:p>
          <a:p>
            <a:pPr algn="just"/>
            <a:r>
              <a:rPr lang="pl-PL" sz="1600" b="1" dirty="0" smtClean="0">
                <a:solidFill>
                  <a:srgbClr val="0070C0"/>
                </a:solidFill>
              </a:rPr>
              <a:t>współpraca pomiędzy sieciami instytucji działającymi w zbliżonych obszarach</a:t>
            </a:r>
            <a:r>
              <a:rPr lang="pl-PL" sz="1600" dirty="0" smtClean="0"/>
              <a:t>, np. </a:t>
            </a:r>
            <a:r>
              <a:rPr lang="pl-PL" sz="1600" dirty="0" err="1" smtClean="0"/>
              <a:t>projekty</a:t>
            </a:r>
            <a:r>
              <a:rPr lang="pl-PL" sz="1600" dirty="0" smtClean="0"/>
              <a:t> realizowane w partnerstwie, nawiązujące współpracę ponadnarodową z instytucjami działającymi w partnerstwie lub w sieci organizacji i instytucji lub współpraca nawiązana przez polskiego projektodawcę, nieskładającego projektu w partnerstwie krajowym ale działającego w sieci organizacji o wspólnych interesach, z podmiotem zagranicznym działającym w podobnej grupie organizacji w swoim kraju pochodzenia (więcej na ten temat: </a:t>
            </a:r>
            <a:r>
              <a:rPr lang="pl-PL" sz="1600" dirty="0" smtClean="0">
                <a:hlinkClick r:id="rId3"/>
              </a:rPr>
              <a:t>http://www.kiw-pokl.org.pl/index.php?option=com_faqbook&amp;view=category&amp;id=13&amp;Itemid=281&amp;lang=pl</a:t>
            </a:r>
            <a:r>
              <a:rPr lang="pl-PL" sz="1600" dirty="0" smtClean="0"/>
              <a:t> )</a:t>
            </a:r>
          </a:p>
          <a:p>
            <a:pPr algn="just"/>
            <a:r>
              <a:rPr lang="pl-PL" sz="1600" b="1" dirty="0" smtClean="0">
                <a:solidFill>
                  <a:srgbClr val="0070C0"/>
                </a:solidFill>
              </a:rPr>
              <a:t>współpraca pomiędzy instytucjami (</a:t>
            </a:r>
            <a:r>
              <a:rPr lang="pl-PL" sz="1600" b="1" i="1" dirty="0" err="1" smtClean="0">
                <a:solidFill>
                  <a:srgbClr val="0070C0"/>
                </a:solidFill>
              </a:rPr>
              <a:t>twinning</a:t>
            </a:r>
            <a:r>
              <a:rPr lang="pl-PL" sz="1600" b="1" i="1" dirty="0" smtClean="0">
                <a:solidFill>
                  <a:srgbClr val="0070C0"/>
                </a:solidFill>
              </a:rPr>
              <a:t>), </a:t>
            </a:r>
            <a:r>
              <a:rPr lang="pl-PL" sz="1600" i="1" dirty="0" smtClean="0"/>
              <a:t>działającymi w tym samym obszarze </a:t>
            </a:r>
            <a:r>
              <a:rPr lang="pl-PL" sz="1600" dirty="0" smtClean="0"/>
              <a:t>i udzielającymi sobie wsparcia – do takiej współpracy uprawnione są instytucje sektora publicznego; współpraca taka jest możliwa także dla instytucji zaangażowanych we wdrażanie EFS (IZ/IP/IPII) w takim wariancie rezultaty współpracy ponadnarodowej muszą przyczyniać się do poprawy funkcjonowania danej instytucji.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l-PL" b="1" cap="small" dirty="0" smtClean="0">
                <a:solidFill>
                  <a:srgbClr val="0070C0"/>
                </a:solidFill>
              </a:rPr>
              <a:t>Sesja 2</a:t>
            </a:r>
            <a:endParaRPr lang="en-GB" b="1" cap="small" dirty="0" smtClean="0">
              <a:solidFill>
                <a:srgbClr val="0070C0"/>
              </a:solidFill>
            </a:endParaRPr>
          </a:p>
        </p:txBody>
      </p:sp>
      <p:sp>
        <p:nvSpPr>
          <p:cNvPr id="3072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itchFamily="34" charset="0"/>
              <a:buNone/>
            </a:pPr>
            <a:r>
              <a:rPr lang="pl-PL" dirty="0" smtClean="0"/>
              <a:t>	</a:t>
            </a:r>
          </a:p>
          <a:p>
            <a:pPr algn="ctr">
              <a:buFont typeface="Arial" pitchFamily="34" charset="0"/>
              <a:buNone/>
            </a:pPr>
            <a:r>
              <a:rPr lang="pl-PL" b="1" dirty="0" smtClean="0"/>
              <a:t>Wybrane zagadnienia finansowe i formalne </a:t>
            </a:r>
            <a:br>
              <a:rPr lang="pl-PL" b="1" dirty="0" smtClean="0"/>
            </a:br>
            <a:r>
              <a:rPr lang="pl-PL" b="1" dirty="0" smtClean="0"/>
              <a:t>w projektach współpracy ponadnarodowej </a:t>
            </a:r>
            <a:br>
              <a:rPr lang="pl-PL" b="1" dirty="0" smtClean="0"/>
            </a:br>
            <a:r>
              <a:rPr lang="pl-PL" b="1" dirty="0" smtClean="0"/>
              <a:t>w ramach PO KL</a:t>
            </a:r>
            <a:endParaRPr lang="en-GB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upa 5"/>
          <p:cNvGrpSpPr>
            <a:grpSpLocks/>
          </p:cNvGrpSpPr>
          <p:nvPr/>
        </p:nvGrpSpPr>
        <p:grpSpPr bwMode="auto">
          <a:xfrm>
            <a:off x="179388" y="3357563"/>
            <a:ext cx="1897062" cy="2447925"/>
            <a:chOff x="179386" y="3357567"/>
            <a:chExt cx="1897059" cy="2447921"/>
          </a:xfrm>
        </p:grpSpPr>
        <p:pic>
          <p:nvPicPr>
            <p:cNvPr id="21517" name="Picture 2" descr="http://us.123rf.com/400wm/400/400/evaners/evaners0812/evaners081200008/4033770-vector-przyk-adem-greckie-kolumny-jonowe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9386" y="3357567"/>
              <a:ext cx="1897059" cy="24479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518" name="pole tekstowe 9"/>
            <p:cNvSpPr txBox="1">
              <a:spLocks noChangeArrowheads="1"/>
            </p:cNvSpPr>
            <p:nvPr/>
          </p:nvSpPr>
          <p:spPr bwMode="auto">
            <a:xfrm rot="-5399996">
              <a:off x="161835" y="4383345"/>
              <a:ext cx="1943941" cy="900345"/>
            </a:xfrm>
            <a:prstGeom prst="rect">
              <a:avLst/>
            </a:prstGeom>
            <a:solidFill>
              <a:srgbClr val="953735"/>
            </a:solidFill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pl-PL" sz="2000" b="1">
                  <a:solidFill>
                    <a:srgbClr val="FFFFFF"/>
                  </a:solidFill>
                  <a:latin typeface="Calibri" pitchFamily="34" charset="0"/>
                </a:rPr>
                <a:t>FINANSOWANIE</a:t>
              </a:r>
            </a:p>
          </p:txBody>
        </p:sp>
      </p:grpSp>
      <p:sp>
        <p:nvSpPr>
          <p:cNvPr id="21507" name="Symbol zastępczy zawartości 8"/>
          <p:cNvSpPr txBox="1">
            <a:spLocks noGrp="1"/>
          </p:cNvSpPr>
          <p:nvPr>
            <p:ph idx="1"/>
          </p:nvPr>
        </p:nvSpPr>
        <p:spPr/>
        <p:txBody>
          <a:bodyPr anchorCtr="1"/>
          <a:lstStyle/>
          <a:p>
            <a:pPr algn="ctr" eaLnBrk="1">
              <a:spcBef>
                <a:spcPts val="200"/>
              </a:spcBef>
              <a:buFont typeface="Arial" pitchFamily="34" charset="0"/>
              <a:buNone/>
            </a:pPr>
            <a:endParaRPr sz="900" b="1" smtClean="0">
              <a:latin typeface="Calibri" pitchFamily="34" charset="0"/>
            </a:endParaRPr>
          </a:p>
          <a:p>
            <a:pPr algn="ctr" eaLnBrk="1">
              <a:buFont typeface="Arial" pitchFamily="34" charset="0"/>
              <a:buNone/>
            </a:pPr>
            <a:r>
              <a:rPr sz="2000" b="1" smtClean="0">
                <a:latin typeface="Calibri" pitchFamily="34" charset="0"/>
              </a:rPr>
              <a:t> </a:t>
            </a:r>
            <a:endParaRPr b="1" smtClean="0">
              <a:latin typeface="Calibri" pitchFamily="34" charset="0"/>
            </a:endParaRPr>
          </a:p>
        </p:txBody>
      </p:sp>
      <p:sp>
        <p:nvSpPr>
          <p:cNvPr id="21508" name="AutoShape 7"/>
          <p:cNvSpPr>
            <a:spLocks/>
          </p:cNvSpPr>
          <p:nvPr/>
        </p:nvSpPr>
        <p:spPr bwMode="auto">
          <a:xfrm rot="5400013">
            <a:off x="5111750" y="-1935162"/>
            <a:ext cx="360363" cy="6624637"/>
          </a:xfrm>
          <a:custGeom>
            <a:avLst/>
            <a:gdLst>
              <a:gd name="T0" fmla="*/ 180168 w 360365"/>
              <a:gd name="T1" fmla="*/ 0 h 6624635"/>
              <a:gd name="T2" fmla="*/ 360335 w 360365"/>
              <a:gd name="T3" fmla="*/ 3312349 h 6624635"/>
              <a:gd name="T4" fmla="*/ 180168 w 360365"/>
              <a:gd name="T5" fmla="*/ 6624693 h 6624635"/>
              <a:gd name="T6" fmla="*/ 0 w 360365"/>
              <a:gd name="T7" fmla="*/ 3312349 h 6624635"/>
              <a:gd name="T8" fmla="*/ 360335 w 360365"/>
              <a:gd name="T9" fmla="*/ 0 h 6624635"/>
              <a:gd name="T10" fmla="*/ 0 w 360365"/>
              <a:gd name="T11" fmla="*/ 3312347 h 6624635"/>
              <a:gd name="T12" fmla="*/ 360335 w 360365"/>
              <a:gd name="T13" fmla="*/ 6624693 h 6624635"/>
              <a:gd name="T14" fmla="*/ 17694720 60000 65536"/>
              <a:gd name="T15" fmla="*/ 0 60000 65536"/>
              <a:gd name="T16" fmla="*/ 5898240 60000 65536"/>
              <a:gd name="T17" fmla="*/ 11796480 60000 65536"/>
              <a:gd name="T18" fmla="*/ 5898240 60000 65536"/>
              <a:gd name="T19" fmla="*/ 11796480 60000 65536"/>
              <a:gd name="T20" fmla="*/ 17694720 60000 65536"/>
              <a:gd name="T21" fmla="*/ 232957 w 360365"/>
              <a:gd name="T22" fmla="*/ 78152 h 6624635"/>
              <a:gd name="T23" fmla="*/ 360365 w 360365"/>
              <a:gd name="T24" fmla="*/ 6546483 h 662463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60365" h="6624635" stroke="0">
                <a:moveTo>
                  <a:pt x="360365" y="6624635"/>
                </a:moveTo>
                <a:lnTo>
                  <a:pt x="360365" y="6624635"/>
                </a:lnTo>
                <a:cubicBezTo>
                  <a:pt x="260852" y="6624635"/>
                  <a:pt x="180182" y="6505171"/>
                  <a:pt x="180182" y="6357806"/>
                </a:cubicBezTo>
                <a:lnTo>
                  <a:pt x="180183" y="3579146"/>
                </a:lnTo>
                <a:cubicBezTo>
                  <a:pt x="180183" y="3431780"/>
                  <a:pt x="99512" y="3312317"/>
                  <a:pt x="0" y="3312317"/>
                </a:cubicBezTo>
                <a:cubicBezTo>
                  <a:pt x="99512" y="3312316"/>
                  <a:pt x="180183" y="3192853"/>
                  <a:pt x="180183" y="3045488"/>
                </a:cubicBezTo>
                <a:lnTo>
                  <a:pt x="180183" y="266829"/>
                </a:lnTo>
                <a:cubicBezTo>
                  <a:pt x="180183" y="119463"/>
                  <a:pt x="260853" y="0"/>
                  <a:pt x="360365" y="0"/>
                </a:cubicBezTo>
                <a:close/>
              </a:path>
              <a:path w="360365" h="6624635" fill="none">
                <a:moveTo>
                  <a:pt x="360365" y="6624635"/>
                </a:moveTo>
                <a:lnTo>
                  <a:pt x="360365" y="6624635"/>
                </a:lnTo>
                <a:cubicBezTo>
                  <a:pt x="260852" y="6624635"/>
                  <a:pt x="180182" y="6505171"/>
                  <a:pt x="180182" y="6357806"/>
                </a:cubicBezTo>
                <a:lnTo>
                  <a:pt x="180183" y="3579146"/>
                </a:lnTo>
                <a:cubicBezTo>
                  <a:pt x="180183" y="3431780"/>
                  <a:pt x="99512" y="3312317"/>
                  <a:pt x="0" y="3312317"/>
                </a:cubicBezTo>
                <a:cubicBezTo>
                  <a:pt x="99512" y="3312316"/>
                  <a:pt x="180183" y="3192853"/>
                  <a:pt x="180183" y="3045488"/>
                </a:cubicBezTo>
                <a:lnTo>
                  <a:pt x="180183" y="266829"/>
                </a:lnTo>
                <a:cubicBezTo>
                  <a:pt x="180183" y="119463"/>
                  <a:pt x="260853" y="0"/>
                  <a:pt x="360365" y="0"/>
                </a:cubicBezTo>
              </a:path>
            </a:pathLst>
          </a:custGeom>
          <a:noFill/>
          <a:ln w="952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21509" name="AutoShape 16"/>
          <p:cNvSpPr>
            <a:spLocks/>
          </p:cNvSpPr>
          <p:nvPr/>
        </p:nvSpPr>
        <p:spPr bwMode="auto">
          <a:xfrm rot="16199987" flipV="1">
            <a:off x="3512344" y="1320006"/>
            <a:ext cx="204788" cy="2981325"/>
          </a:xfrm>
          <a:custGeom>
            <a:avLst/>
            <a:gdLst>
              <a:gd name="T0" fmla="*/ 102394 w 204789"/>
              <a:gd name="T1" fmla="*/ 0 h 2981328"/>
              <a:gd name="T2" fmla="*/ 204774 w 204789"/>
              <a:gd name="T3" fmla="*/ 1490649 h 2981328"/>
              <a:gd name="T4" fmla="*/ 102394 w 204789"/>
              <a:gd name="T5" fmla="*/ 2981269 h 2981328"/>
              <a:gd name="T6" fmla="*/ 0 w 204789"/>
              <a:gd name="T7" fmla="*/ 1490649 h 2981328"/>
              <a:gd name="T8" fmla="*/ 204774 w 204789"/>
              <a:gd name="T9" fmla="*/ 0 h 2981328"/>
              <a:gd name="T10" fmla="*/ 0 w 204789"/>
              <a:gd name="T11" fmla="*/ 1490649 h 2981328"/>
              <a:gd name="T12" fmla="*/ 204774 w 204789"/>
              <a:gd name="T13" fmla="*/ 2981269 h 2981328"/>
              <a:gd name="T14" fmla="*/ 17694720 60000 65536"/>
              <a:gd name="T15" fmla="*/ 0 60000 65536"/>
              <a:gd name="T16" fmla="*/ 5898240 60000 65536"/>
              <a:gd name="T17" fmla="*/ 11796480 60000 65536"/>
              <a:gd name="T18" fmla="*/ 5898240 60000 65536"/>
              <a:gd name="T19" fmla="*/ 11796480 60000 65536"/>
              <a:gd name="T20" fmla="*/ 17694720 60000 65536"/>
              <a:gd name="T21" fmla="*/ 132385 w 204789"/>
              <a:gd name="T22" fmla="*/ 66865 h 2981328"/>
              <a:gd name="T23" fmla="*/ 204789 w 204789"/>
              <a:gd name="T24" fmla="*/ 2914462 h 298132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04789" h="2981328" stroke="0">
                <a:moveTo>
                  <a:pt x="204789" y="2981328"/>
                </a:moveTo>
                <a:lnTo>
                  <a:pt x="204789" y="2981328"/>
                </a:lnTo>
                <a:cubicBezTo>
                  <a:pt x="148237" y="2981328"/>
                  <a:pt x="102394" y="2879117"/>
                  <a:pt x="102394" y="2753035"/>
                </a:cubicBezTo>
                <a:lnTo>
                  <a:pt x="102395" y="1718957"/>
                </a:lnTo>
                <a:cubicBezTo>
                  <a:pt x="102395" y="1592874"/>
                  <a:pt x="56551" y="1490664"/>
                  <a:pt x="0" y="1490664"/>
                </a:cubicBezTo>
                <a:cubicBezTo>
                  <a:pt x="56551" y="1490663"/>
                  <a:pt x="102395" y="1388453"/>
                  <a:pt x="102395" y="1262371"/>
                </a:cubicBezTo>
                <a:lnTo>
                  <a:pt x="102395" y="228293"/>
                </a:lnTo>
                <a:cubicBezTo>
                  <a:pt x="102395" y="102210"/>
                  <a:pt x="148238" y="0"/>
                  <a:pt x="204789" y="0"/>
                </a:cubicBezTo>
                <a:close/>
              </a:path>
              <a:path w="204789" h="2981328" fill="none">
                <a:moveTo>
                  <a:pt x="204789" y="2981328"/>
                </a:moveTo>
                <a:lnTo>
                  <a:pt x="204789" y="2981328"/>
                </a:lnTo>
                <a:cubicBezTo>
                  <a:pt x="148237" y="2981328"/>
                  <a:pt x="102394" y="2879117"/>
                  <a:pt x="102394" y="2753035"/>
                </a:cubicBezTo>
                <a:lnTo>
                  <a:pt x="102395" y="1718957"/>
                </a:lnTo>
                <a:cubicBezTo>
                  <a:pt x="102395" y="1592874"/>
                  <a:pt x="56551" y="1490664"/>
                  <a:pt x="0" y="1490664"/>
                </a:cubicBezTo>
                <a:cubicBezTo>
                  <a:pt x="56551" y="1490663"/>
                  <a:pt x="102395" y="1388453"/>
                  <a:pt x="102395" y="1262371"/>
                </a:cubicBezTo>
                <a:lnTo>
                  <a:pt x="102395" y="228293"/>
                </a:lnTo>
                <a:cubicBezTo>
                  <a:pt x="102395" y="102210"/>
                  <a:pt x="148238" y="0"/>
                  <a:pt x="204789" y="0"/>
                </a:cubicBezTo>
              </a:path>
            </a:pathLst>
          </a:custGeom>
          <a:noFill/>
          <a:ln w="952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21510" name="Text Box 17"/>
          <p:cNvSpPr txBox="1">
            <a:spLocks noChangeArrowheads="1"/>
          </p:cNvSpPr>
          <p:nvPr/>
        </p:nvSpPr>
        <p:spPr bwMode="auto">
          <a:xfrm>
            <a:off x="2195513" y="2924175"/>
            <a:ext cx="27193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Ctr="1">
            <a:spAutoFit/>
          </a:bodyPr>
          <a:lstStyle/>
          <a:p>
            <a:pPr algn="ctr"/>
            <a:r>
              <a:rPr lang="pl-PL" sz="1400" b="1">
                <a:solidFill>
                  <a:srgbClr val="000000"/>
                </a:solidFill>
              </a:rPr>
              <a:t>Widoczne we wniosku</a:t>
            </a:r>
            <a:br>
              <a:rPr lang="pl-PL" sz="1400" b="1">
                <a:solidFill>
                  <a:srgbClr val="000000"/>
                </a:solidFill>
              </a:rPr>
            </a:br>
            <a:r>
              <a:rPr lang="pl-PL" sz="1400" b="1">
                <a:solidFill>
                  <a:srgbClr val="000000"/>
                </a:solidFill>
              </a:rPr>
              <a:t>o dofinansowanie</a:t>
            </a:r>
            <a:r>
              <a:rPr lang="pl-PL" sz="1400">
                <a:solidFill>
                  <a:srgbClr val="000000"/>
                </a:solidFill>
              </a:rPr>
              <a:t> </a:t>
            </a:r>
            <a:r>
              <a:rPr lang="pl-PL" sz="1400" b="1">
                <a:solidFill>
                  <a:srgbClr val="000000"/>
                </a:solidFill>
              </a:rPr>
              <a:t>PO KL</a:t>
            </a:r>
          </a:p>
        </p:txBody>
      </p:sp>
      <p:pic>
        <p:nvPicPr>
          <p:cNvPr id="21511" name="Obraz 1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8175" y="1554163"/>
            <a:ext cx="6765925" cy="106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2" name="Prostokąt 16"/>
          <p:cNvSpPr>
            <a:spLocks noChangeArrowheads="1"/>
          </p:cNvSpPr>
          <p:nvPr/>
        </p:nvSpPr>
        <p:spPr bwMode="auto">
          <a:xfrm>
            <a:off x="2195513" y="3789363"/>
            <a:ext cx="6697662" cy="224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Ctr="1">
            <a:spAutoFit/>
          </a:bodyPr>
          <a:lstStyle/>
          <a:p>
            <a:pPr marL="342900" indent="-342900" algn="ctr" hangingPunct="0"/>
            <a:r>
              <a:rPr lang="pl-PL" b="1">
                <a:solidFill>
                  <a:srgbClr val="FF6600"/>
                </a:solidFill>
              </a:rPr>
              <a:t>ZASADA WZAJEMNOŚCI – „każdy płaci za siebie” (rekomendowana)</a:t>
            </a:r>
          </a:p>
          <a:p>
            <a:pPr marL="342900" indent="-342900" algn="ctr" hangingPunct="0">
              <a:spcBef>
                <a:spcPts val="400"/>
              </a:spcBef>
            </a:pPr>
            <a:r>
              <a:rPr lang="pl-PL" sz="1600" b="1">
                <a:solidFill>
                  <a:srgbClr val="000000"/>
                </a:solidFill>
              </a:rPr>
              <a:t>ZASADA PODZIAŁU KOSZTÓW</a:t>
            </a:r>
          </a:p>
          <a:p>
            <a:pPr marL="342900" indent="-342900" algn="ctr" hangingPunct="0"/>
            <a:endParaRPr lang="pl-PL" b="1">
              <a:solidFill>
                <a:srgbClr val="000000"/>
              </a:solidFill>
            </a:endParaRPr>
          </a:p>
          <a:p>
            <a:pPr marL="342900" indent="-342900" algn="ctr" hangingPunct="0"/>
            <a:r>
              <a:rPr lang="pl-PL" b="1">
                <a:solidFill>
                  <a:srgbClr val="000000"/>
                </a:solidFill>
              </a:rPr>
              <a:t>Finansowanie kosztów partnera ponadnarodowego</a:t>
            </a:r>
            <a:br>
              <a:rPr lang="pl-PL" b="1">
                <a:solidFill>
                  <a:srgbClr val="000000"/>
                </a:solidFill>
              </a:rPr>
            </a:br>
            <a:r>
              <a:rPr lang="pl-PL" b="1">
                <a:solidFill>
                  <a:srgbClr val="000000"/>
                </a:solidFill>
              </a:rPr>
              <a:t>z PO KL – dopuszczalne w uzasadnionych przypadkach</a:t>
            </a:r>
          </a:p>
          <a:p>
            <a:pPr marL="342900" indent="-342900" algn="ctr" hangingPunct="0">
              <a:spcBef>
                <a:spcPts val="300"/>
              </a:spcBef>
            </a:pPr>
            <a:r>
              <a:rPr lang="pl-PL" sz="1400">
                <a:solidFill>
                  <a:srgbClr val="000000"/>
                </a:solidFill>
              </a:rPr>
              <a:t>(</a:t>
            </a:r>
            <a:r>
              <a:rPr lang="pl-PL" sz="1400" b="1" u="sng">
                <a:solidFill>
                  <a:srgbClr val="000000"/>
                </a:solidFill>
              </a:rPr>
              <a:t>na zasadzie refundacji</a:t>
            </a:r>
            <a:r>
              <a:rPr lang="pl-PL" sz="1400">
                <a:solidFill>
                  <a:srgbClr val="000000"/>
                </a:solidFill>
              </a:rPr>
              <a:t>, zgodnie z Zasadami finansowania PO KL</a:t>
            </a:r>
            <a:br>
              <a:rPr lang="pl-PL" sz="1400">
                <a:solidFill>
                  <a:srgbClr val="000000"/>
                </a:solidFill>
              </a:rPr>
            </a:br>
            <a:r>
              <a:rPr lang="pl-PL" sz="1400">
                <a:solidFill>
                  <a:srgbClr val="000000"/>
                </a:solidFill>
              </a:rPr>
              <a:t>i Wytycznymi w zakresie kwalifikowania wydatków w ramach PO KL)</a:t>
            </a:r>
          </a:p>
        </p:txBody>
      </p:sp>
      <p:sp>
        <p:nvSpPr>
          <p:cNvPr id="21513" name="Prostokąt 17"/>
          <p:cNvSpPr>
            <a:spLocks noChangeArrowheads="1"/>
          </p:cNvSpPr>
          <p:nvPr/>
        </p:nvSpPr>
        <p:spPr bwMode="auto">
          <a:xfrm>
            <a:off x="4284663" y="765175"/>
            <a:ext cx="19923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Ctr="1">
            <a:spAutoFit/>
          </a:bodyPr>
          <a:lstStyle/>
          <a:p>
            <a:pPr algn="ctr"/>
            <a:r>
              <a:rPr lang="pl-PL" b="1">
                <a:solidFill>
                  <a:srgbClr val="000000"/>
                </a:solidFill>
              </a:rPr>
              <a:t>Budżet projektu</a:t>
            </a:r>
          </a:p>
        </p:txBody>
      </p:sp>
      <p:sp>
        <p:nvSpPr>
          <p:cNvPr id="21514" name="AutoShape 16"/>
          <p:cNvSpPr>
            <a:spLocks/>
          </p:cNvSpPr>
          <p:nvPr/>
        </p:nvSpPr>
        <p:spPr bwMode="auto">
          <a:xfrm rot="16199987" flipV="1">
            <a:off x="6680994" y="1320006"/>
            <a:ext cx="204788" cy="2981325"/>
          </a:xfrm>
          <a:custGeom>
            <a:avLst/>
            <a:gdLst>
              <a:gd name="T0" fmla="*/ 102394 w 204789"/>
              <a:gd name="T1" fmla="*/ 0 h 2981328"/>
              <a:gd name="T2" fmla="*/ 204774 w 204789"/>
              <a:gd name="T3" fmla="*/ 1490649 h 2981328"/>
              <a:gd name="T4" fmla="*/ 102394 w 204789"/>
              <a:gd name="T5" fmla="*/ 2981269 h 2981328"/>
              <a:gd name="T6" fmla="*/ 0 w 204789"/>
              <a:gd name="T7" fmla="*/ 1490649 h 2981328"/>
              <a:gd name="T8" fmla="*/ 204774 w 204789"/>
              <a:gd name="T9" fmla="*/ 0 h 2981328"/>
              <a:gd name="T10" fmla="*/ 0 w 204789"/>
              <a:gd name="T11" fmla="*/ 1490649 h 2981328"/>
              <a:gd name="T12" fmla="*/ 204774 w 204789"/>
              <a:gd name="T13" fmla="*/ 2981269 h 2981328"/>
              <a:gd name="T14" fmla="*/ 17694720 60000 65536"/>
              <a:gd name="T15" fmla="*/ 0 60000 65536"/>
              <a:gd name="T16" fmla="*/ 5898240 60000 65536"/>
              <a:gd name="T17" fmla="*/ 11796480 60000 65536"/>
              <a:gd name="T18" fmla="*/ 5898240 60000 65536"/>
              <a:gd name="T19" fmla="*/ 11796480 60000 65536"/>
              <a:gd name="T20" fmla="*/ 17694720 60000 65536"/>
              <a:gd name="T21" fmla="*/ 132385 w 204789"/>
              <a:gd name="T22" fmla="*/ 66865 h 2981328"/>
              <a:gd name="T23" fmla="*/ 204789 w 204789"/>
              <a:gd name="T24" fmla="*/ 2914462 h 298132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04789" h="2981328" stroke="0">
                <a:moveTo>
                  <a:pt x="204789" y="2981328"/>
                </a:moveTo>
                <a:lnTo>
                  <a:pt x="204789" y="2981328"/>
                </a:lnTo>
                <a:cubicBezTo>
                  <a:pt x="148237" y="2981328"/>
                  <a:pt x="102394" y="2879117"/>
                  <a:pt x="102394" y="2753035"/>
                </a:cubicBezTo>
                <a:lnTo>
                  <a:pt x="102395" y="1718957"/>
                </a:lnTo>
                <a:cubicBezTo>
                  <a:pt x="102395" y="1592874"/>
                  <a:pt x="56551" y="1490664"/>
                  <a:pt x="0" y="1490664"/>
                </a:cubicBezTo>
                <a:cubicBezTo>
                  <a:pt x="56551" y="1490663"/>
                  <a:pt x="102395" y="1388453"/>
                  <a:pt x="102395" y="1262371"/>
                </a:cubicBezTo>
                <a:lnTo>
                  <a:pt x="102395" y="228293"/>
                </a:lnTo>
                <a:cubicBezTo>
                  <a:pt x="102395" y="102210"/>
                  <a:pt x="148238" y="0"/>
                  <a:pt x="204789" y="0"/>
                </a:cubicBezTo>
                <a:close/>
              </a:path>
              <a:path w="204789" h="2981328" fill="none">
                <a:moveTo>
                  <a:pt x="204789" y="2981328"/>
                </a:moveTo>
                <a:lnTo>
                  <a:pt x="204789" y="2981328"/>
                </a:lnTo>
                <a:cubicBezTo>
                  <a:pt x="148237" y="2981328"/>
                  <a:pt x="102394" y="2879117"/>
                  <a:pt x="102394" y="2753035"/>
                </a:cubicBezTo>
                <a:lnTo>
                  <a:pt x="102395" y="1718957"/>
                </a:lnTo>
                <a:cubicBezTo>
                  <a:pt x="102395" y="1592874"/>
                  <a:pt x="56551" y="1490664"/>
                  <a:pt x="0" y="1490664"/>
                </a:cubicBezTo>
                <a:cubicBezTo>
                  <a:pt x="56551" y="1490663"/>
                  <a:pt x="102395" y="1388453"/>
                  <a:pt x="102395" y="1262371"/>
                </a:cubicBezTo>
                <a:lnTo>
                  <a:pt x="102395" y="228293"/>
                </a:lnTo>
                <a:cubicBezTo>
                  <a:pt x="102395" y="102210"/>
                  <a:pt x="148238" y="0"/>
                  <a:pt x="204789" y="0"/>
                </a:cubicBezTo>
              </a:path>
            </a:pathLst>
          </a:custGeom>
          <a:noFill/>
          <a:ln w="952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21515" name="Text Box 17"/>
          <p:cNvSpPr txBox="1">
            <a:spLocks noChangeArrowheads="1"/>
          </p:cNvSpPr>
          <p:nvPr/>
        </p:nvSpPr>
        <p:spPr bwMode="auto">
          <a:xfrm>
            <a:off x="5364163" y="2924175"/>
            <a:ext cx="27193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Ctr="1">
            <a:spAutoFit/>
          </a:bodyPr>
          <a:lstStyle/>
          <a:p>
            <a:pPr algn="ctr"/>
            <a:r>
              <a:rPr lang="pl-PL" sz="1400" b="1">
                <a:solidFill>
                  <a:srgbClr val="000000"/>
                </a:solidFill>
              </a:rPr>
              <a:t>Widoczne w umowie o współpracy ponadnarodowej</a:t>
            </a:r>
          </a:p>
        </p:txBody>
      </p:sp>
      <p:sp>
        <p:nvSpPr>
          <p:cNvPr id="21516" name="Tytuł 1"/>
          <p:cNvSpPr txBox="1">
            <a:spLocks noGrp="1"/>
          </p:cNvSpPr>
          <p:nvPr>
            <p:ph type="title"/>
          </p:nvPr>
        </p:nvSpPr>
        <p:spPr>
          <a:xfrm>
            <a:off x="2339975" y="0"/>
            <a:ext cx="6804025" cy="782638"/>
          </a:xfrm>
        </p:spPr>
        <p:txBody>
          <a:bodyPr/>
          <a:lstStyle/>
          <a:p>
            <a:pPr eaLnBrk="1" hangingPunct="1"/>
            <a:r>
              <a:rPr sz="2400" b="1" smtClean="0">
                <a:solidFill>
                  <a:srgbClr val="C00000"/>
                </a:solidFill>
                <a:latin typeface="Calibri" pitchFamily="34" charset="0"/>
              </a:rPr>
              <a:t>FINANSOWANIE WSPÓŁPRACY PONADNARODOWEJ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upa 5"/>
          <p:cNvGrpSpPr>
            <a:grpSpLocks/>
          </p:cNvGrpSpPr>
          <p:nvPr/>
        </p:nvGrpSpPr>
        <p:grpSpPr bwMode="auto">
          <a:xfrm>
            <a:off x="179388" y="3357563"/>
            <a:ext cx="1897062" cy="2447925"/>
            <a:chOff x="179386" y="3357567"/>
            <a:chExt cx="1897059" cy="2447921"/>
          </a:xfrm>
        </p:grpSpPr>
        <p:pic>
          <p:nvPicPr>
            <p:cNvPr id="22535" name="Picture 2" descr="http://us.123rf.com/400wm/400/400/evaners/evaners0812/evaners081200008/4033770-vector-przyk-adem-greckie-kolumny-jonowe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9386" y="3357567"/>
              <a:ext cx="1897059" cy="24479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536" name="pole tekstowe 9"/>
            <p:cNvSpPr txBox="1">
              <a:spLocks noChangeArrowheads="1"/>
            </p:cNvSpPr>
            <p:nvPr/>
          </p:nvSpPr>
          <p:spPr bwMode="auto">
            <a:xfrm rot="-5399996">
              <a:off x="161835" y="4383345"/>
              <a:ext cx="1943941" cy="900345"/>
            </a:xfrm>
            <a:prstGeom prst="rect">
              <a:avLst/>
            </a:prstGeom>
            <a:solidFill>
              <a:srgbClr val="953735"/>
            </a:solidFill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pl-PL" sz="2000" b="1">
                  <a:solidFill>
                    <a:srgbClr val="FFFFFF"/>
                  </a:solidFill>
                  <a:latin typeface="Calibri" pitchFamily="34" charset="0"/>
                </a:rPr>
                <a:t>FINANSOWANIE</a:t>
              </a:r>
            </a:p>
          </p:txBody>
        </p:sp>
      </p:grpSp>
      <p:sp>
        <p:nvSpPr>
          <p:cNvPr id="22531" name="Symbol zastępczy zawartości 8"/>
          <p:cNvSpPr txBox="1">
            <a:spLocks noGrp="1"/>
          </p:cNvSpPr>
          <p:nvPr>
            <p:ph idx="1"/>
          </p:nvPr>
        </p:nvSpPr>
        <p:spPr/>
        <p:txBody>
          <a:bodyPr anchorCtr="1"/>
          <a:lstStyle/>
          <a:p>
            <a:pPr algn="ctr" eaLnBrk="1">
              <a:spcBef>
                <a:spcPts val="200"/>
              </a:spcBef>
              <a:buFont typeface="Arial" pitchFamily="34" charset="0"/>
              <a:buNone/>
            </a:pPr>
            <a:endParaRPr sz="900" b="1" smtClean="0">
              <a:latin typeface="Calibri" pitchFamily="34" charset="0"/>
            </a:endParaRPr>
          </a:p>
          <a:p>
            <a:pPr algn="ctr" eaLnBrk="1">
              <a:buFont typeface="Arial" pitchFamily="34" charset="0"/>
              <a:buNone/>
            </a:pPr>
            <a:r>
              <a:rPr sz="2000" b="1" smtClean="0">
                <a:latin typeface="Calibri" pitchFamily="34" charset="0"/>
              </a:rPr>
              <a:t> </a:t>
            </a:r>
            <a:endParaRPr b="1" smtClean="0">
              <a:latin typeface="Calibri" pitchFamily="34" charset="0"/>
            </a:endParaRPr>
          </a:p>
        </p:txBody>
      </p:sp>
      <p:sp>
        <p:nvSpPr>
          <p:cNvPr id="6" name="Symbol zastępczy zawartości 2"/>
          <p:cNvSpPr txBox="1"/>
          <p:nvPr/>
        </p:nvSpPr>
        <p:spPr>
          <a:xfrm>
            <a:off x="2124075" y="981075"/>
            <a:ext cx="6624638" cy="467042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just" fontAlgn="auto" hangingPunct="0">
              <a:lnSpc>
                <a:spcPts val="2000"/>
              </a:lnSpc>
              <a:spcBef>
                <a:spcPts val="3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400" kern="0">
              <a:solidFill>
                <a:srgbClr val="000000"/>
              </a:solidFill>
              <a:latin typeface="Arial" pitchFamily="34"/>
            </a:endParaRPr>
          </a:p>
          <a:p>
            <a:pPr algn="just" fontAlgn="auto" hangingPunct="0">
              <a:lnSpc>
                <a:spcPts val="2000"/>
              </a:lnSpc>
              <a:spcBef>
                <a:spcPts val="3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400" kern="0">
              <a:solidFill>
                <a:srgbClr val="000000"/>
              </a:solidFill>
              <a:latin typeface="Arial" pitchFamily="34"/>
            </a:endParaRPr>
          </a:p>
          <a:p>
            <a:pPr algn="just" fontAlgn="auto" hangingPunct="0">
              <a:lnSpc>
                <a:spcPts val="2000"/>
              </a:lnSpc>
              <a:spcBef>
                <a:spcPts val="3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400" kern="0">
              <a:solidFill>
                <a:srgbClr val="000000"/>
              </a:solidFill>
              <a:latin typeface="Arial" pitchFamily="34"/>
            </a:endParaRPr>
          </a:p>
          <a:p>
            <a:pPr algn="just" fontAlgn="auto" hangingPunct="0">
              <a:lnSpc>
                <a:spcPts val="2000"/>
              </a:lnSpc>
              <a:spcBef>
                <a:spcPts val="3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400" kern="0">
              <a:solidFill>
                <a:srgbClr val="000000"/>
              </a:solidFill>
              <a:latin typeface="Arial" pitchFamily="34"/>
            </a:endParaRPr>
          </a:p>
          <a:p>
            <a:pPr marL="342900" indent="-342900" fontAlgn="auto">
              <a:spcBef>
                <a:spcPts val="4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600" b="1" kern="0">
              <a:solidFill>
                <a:srgbClr val="FF6600"/>
              </a:solidFill>
              <a:latin typeface="Calibri"/>
            </a:endParaRPr>
          </a:p>
        </p:txBody>
      </p:sp>
      <p:sp>
        <p:nvSpPr>
          <p:cNvPr id="22533" name="Tytuł 1"/>
          <p:cNvSpPr txBox="1">
            <a:spLocks noGrp="1"/>
          </p:cNvSpPr>
          <p:nvPr>
            <p:ph type="title"/>
          </p:nvPr>
        </p:nvSpPr>
        <p:spPr>
          <a:xfrm>
            <a:off x="2051050" y="0"/>
            <a:ext cx="7237413" cy="782638"/>
          </a:xfrm>
        </p:spPr>
        <p:txBody>
          <a:bodyPr/>
          <a:lstStyle/>
          <a:p>
            <a:pPr eaLnBrk="1" hangingPunct="1"/>
            <a:r>
              <a:rPr sz="2400" b="1" smtClean="0">
                <a:solidFill>
                  <a:srgbClr val="C00000"/>
                </a:solidFill>
                <a:latin typeface="Calibri" pitchFamily="34" charset="0"/>
              </a:rPr>
              <a:t>FINANSOWANIE WSPÓŁPRACY PONADNARODOWEJ</a:t>
            </a:r>
          </a:p>
        </p:txBody>
      </p:sp>
      <p:sp>
        <p:nvSpPr>
          <p:cNvPr id="8" name="Prostokąt 10"/>
          <p:cNvSpPr/>
          <p:nvPr/>
        </p:nvSpPr>
        <p:spPr>
          <a:xfrm>
            <a:off x="2124075" y="1268413"/>
            <a:ext cx="6769100" cy="468630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>
            <a:spAutoFit/>
          </a:bodyPr>
          <a:lstStyle/>
          <a:p>
            <a:pPr algn="just" fontAlgn="auto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600" kern="0" dirty="0">
                <a:solidFill>
                  <a:srgbClr val="000000"/>
                </a:solidFill>
                <a:latin typeface="Calibri" pitchFamily="34"/>
              </a:rPr>
              <a:t>Koszty współpracy ponadnarodowej powinny być ponoszone przez poszczególnych partnerów </a:t>
            </a:r>
            <a:r>
              <a:rPr lang="pl-PL" sz="1600" b="1" kern="0" dirty="0">
                <a:solidFill>
                  <a:srgbClr val="000000"/>
                </a:solidFill>
                <a:latin typeface="Calibri" pitchFamily="34"/>
              </a:rPr>
              <a:t>proporcjonalnie do korzyści</a:t>
            </a:r>
            <a:r>
              <a:rPr lang="pl-PL" sz="1600" kern="0" dirty="0">
                <a:solidFill>
                  <a:srgbClr val="000000"/>
                </a:solidFill>
                <a:latin typeface="Calibri" pitchFamily="34"/>
              </a:rPr>
              <a:t>, jakie przynosi im współpraca ponadnarodowa.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600" kern="0" dirty="0">
              <a:solidFill>
                <a:srgbClr val="000000"/>
              </a:solidFill>
              <a:latin typeface="Calibri" pitchFamily="34"/>
            </a:endParaRPr>
          </a:p>
          <a:p>
            <a:pPr marL="263520" indent="-263520" algn="just" fontAlgn="auto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600" b="1" kern="0" dirty="0">
                <a:solidFill>
                  <a:srgbClr val="000000"/>
                </a:solidFill>
                <a:latin typeface="Calibri" pitchFamily="34"/>
              </a:rPr>
              <a:t>Zasada wzajemności</a:t>
            </a:r>
            <a:r>
              <a:rPr lang="pl-PL" sz="1600" kern="0" dirty="0">
                <a:solidFill>
                  <a:srgbClr val="000000"/>
                </a:solidFill>
                <a:latin typeface="Calibri" pitchFamily="34"/>
              </a:rPr>
              <a:t> (korzyści są obustronne) – koszty współpracy ponadnarodowej są dzielone pomiędzy strony zgodnie z zasadą: każdy partner ponosi swoje koszty w projekcie (brak przepływów finansowych)</a:t>
            </a:r>
          </a:p>
          <a:p>
            <a:pPr marL="263520" indent="-263520" algn="just" fontAlgn="auto">
              <a:lnSpc>
                <a:spcPts val="7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600" i="1" kern="0" dirty="0">
              <a:solidFill>
                <a:srgbClr val="000000"/>
              </a:solidFill>
              <a:latin typeface="Calibri" pitchFamily="34"/>
            </a:endParaRPr>
          </a:p>
          <a:p>
            <a:pPr marL="263520" indent="-263520" algn="just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600" b="1" kern="0" dirty="0">
                <a:solidFill>
                  <a:srgbClr val="000000"/>
                </a:solidFill>
                <a:latin typeface="Calibri" pitchFamily="34"/>
              </a:rPr>
              <a:t>Zasada podziału kosztów </a:t>
            </a:r>
            <a:r>
              <a:rPr lang="pl-PL" sz="1600" kern="0" dirty="0">
                <a:solidFill>
                  <a:srgbClr val="000000"/>
                </a:solidFill>
                <a:latin typeface="Calibri" pitchFamily="34"/>
              </a:rPr>
              <a:t>– koszty zadania realizowanego w ramach współpracy ponadnarodowej są dzielone równo pomiędzy partnerów lub partnerzy dzielą koszty realizacji wspólnego zadania  proporcjonalnie do środków finansowych będących w ich dyspozycji czy do korzyści wynikających z realizacji tego zadania.</a:t>
            </a:r>
          </a:p>
          <a:p>
            <a:pPr algn="just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600" kern="0" dirty="0">
              <a:solidFill>
                <a:srgbClr val="000000"/>
              </a:solidFill>
              <a:latin typeface="Calibri" pitchFamily="34"/>
            </a:endParaRPr>
          </a:p>
          <a:p>
            <a:pPr algn="just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600" kern="0" dirty="0">
                <a:solidFill>
                  <a:srgbClr val="000000"/>
                </a:solidFill>
                <a:latin typeface="Calibri" pitchFamily="34"/>
              </a:rPr>
              <a:t>Można zastosować rozwiązanie, w którym do części kosztów będzie zastosowana zasada wzajemności, a do części kosztów zasada podziału kosztów (odpowiednie zapisy w umowie o współpracy ponadnarodowej).</a:t>
            </a:r>
          </a:p>
          <a:p>
            <a:pPr algn="just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kern="0" dirty="0">
              <a:solidFill>
                <a:srgbClr val="000000"/>
              </a:solidFill>
              <a:latin typeface="Calibri" pitchFamily="3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upa 5"/>
          <p:cNvGrpSpPr>
            <a:grpSpLocks/>
          </p:cNvGrpSpPr>
          <p:nvPr/>
        </p:nvGrpSpPr>
        <p:grpSpPr bwMode="auto">
          <a:xfrm>
            <a:off x="179388" y="3357563"/>
            <a:ext cx="1897062" cy="2447925"/>
            <a:chOff x="179386" y="3357567"/>
            <a:chExt cx="1897059" cy="2447921"/>
          </a:xfrm>
        </p:grpSpPr>
        <p:pic>
          <p:nvPicPr>
            <p:cNvPr id="23560" name="Picture 2" descr="http://us.123rf.com/400wm/400/400/evaners/evaners0812/evaners081200008/4033770-vector-przyk-adem-greckie-kolumny-jonowe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9386" y="3357567"/>
              <a:ext cx="1897059" cy="24479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561" name="pole tekstowe 9"/>
            <p:cNvSpPr txBox="1">
              <a:spLocks noChangeArrowheads="1"/>
            </p:cNvSpPr>
            <p:nvPr/>
          </p:nvSpPr>
          <p:spPr bwMode="auto">
            <a:xfrm rot="-5399996">
              <a:off x="161835" y="4383345"/>
              <a:ext cx="1943941" cy="900345"/>
            </a:xfrm>
            <a:prstGeom prst="rect">
              <a:avLst/>
            </a:prstGeom>
            <a:solidFill>
              <a:srgbClr val="953735"/>
            </a:solidFill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pl-PL" sz="2000" b="1">
                  <a:solidFill>
                    <a:srgbClr val="FFFFFF"/>
                  </a:solidFill>
                  <a:latin typeface="Calibri" pitchFamily="34" charset="0"/>
                </a:rPr>
                <a:t>FINANSOWANIE</a:t>
              </a:r>
            </a:p>
          </p:txBody>
        </p:sp>
      </p:grpSp>
      <p:sp>
        <p:nvSpPr>
          <p:cNvPr id="23555" name="Symbol zastępczy zawartości 8"/>
          <p:cNvSpPr txBox="1">
            <a:spLocks noGrp="1"/>
          </p:cNvSpPr>
          <p:nvPr>
            <p:ph idx="1"/>
          </p:nvPr>
        </p:nvSpPr>
        <p:spPr>
          <a:xfrm>
            <a:off x="2268538" y="1412875"/>
            <a:ext cx="6416675" cy="4525963"/>
          </a:xfrm>
        </p:spPr>
        <p:txBody>
          <a:bodyPr anchorCtr="1"/>
          <a:lstStyle/>
          <a:p>
            <a:pPr algn="ctr" eaLnBrk="1">
              <a:spcBef>
                <a:spcPts val="200"/>
              </a:spcBef>
              <a:buFont typeface="Arial" pitchFamily="34" charset="0"/>
              <a:buNone/>
            </a:pPr>
            <a:endParaRPr sz="900" b="1" dirty="0" smtClean="0">
              <a:latin typeface="Calibri" pitchFamily="34" charset="0"/>
            </a:endParaRPr>
          </a:p>
          <a:p>
            <a:pPr algn="ctr" eaLnBrk="1">
              <a:buFont typeface="Arial" pitchFamily="34" charset="0"/>
              <a:buNone/>
            </a:pPr>
            <a:r>
              <a:rPr sz="2000" b="1" dirty="0" smtClean="0">
                <a:latin typeface="Calibri" pitchFamily="34" charset="0"/>
              </a:rPr>
              <a:t> </a:t>
            </a:r>
            <a:endParaRPr b="1" dirty="0" smtClean="0">
              <a:latin typeface="Calibri" pitchFamily="34" charset="0"/>
            </a:endParaRPr>
          </a:p>
        </p:txBody>
      </p:sp>
      <p:sp>
        <p:nvSpPr>
          <p:cNvPr id="6" name="Symbol zastępczy zawartości 2"/>
          <p:cNvSpPr txBox="1"/>
          <p:nvPr/>
        </p:nvSpPr>
        <p:spPr>
          <a:xfrm>
            <a:off x="2124075" y="981075"/>
            <a:ext cx="6624638" cy="467042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just" fontAlgn="auto" hangingPunct="0">
              <a:lnSpc>
                <a:spcPts val="2000"/>
              </a:lnSpc>
              <a:spcBef>
                <a:spcPts val="3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400" kern="0">
              <a:solidFill>
                <a:srgbClr val="000000"/>
              </a:solidFill>
              <a:latin typeface="Arial" pitchFamily="34"/>
            </a:endParaRPr>
          </a:p>
          <a:p>
            <a:pPr algn="just" fontAlgn="auto" hangingPunct="0">
              <a:lnSpc>
                <a:spcPts val="2000"/>
              </a:lnSpc>
              <a:spcBef>
                <a:spcPts val="3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400" kern="0">
              <a:solidFill>
                <a:srgbClr val="000000"/>
              </a:solidFill>
              <a:latin typeface="Arial" pitchFamily="34"/>
            </a:endParaRPr>
          </a:p>
          <a:p>
            <a:pPr algn="just" fontAlgn="auto" hangingPunct="0">
              <a:lnSpc>
                <a:spcPts val="2000"/>
              </a:lnSpc>
              <a:spcBef>
                <a:spcPts val="3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400" kern="0">
              <a:solidFill>
                <a:srgbClr val="000000"/>
              </a:solidFill>
              <a:latin typeface="Arial" pitchFamily="34"/>
            </a:endParaRPr>
          </a:p>
          <a:p>
            <a:pPr algn="just" fontAlgn="auto" hangingPunct="0">
              <a:lnSpc>
                <a:spcPts val="2000"/>
              </a:lnSpc>
              <a:spcBef>
                <a:spcPts val="3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400" kern="0">
              <a:solidFill>
                <a:srgbClr val="000000"/>
              </a:solidFill>
              <a:latin typeface="Arial" pitchFamily="34"/>
            </a:endParaRPr>
          </a:p>
          <a:p>
            <a:pPr marL="342900" indent="-342900" fontAlgn="auto">
              <a:spcBef>
                <a:spcPts val="4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600" b="1" kern="0">
              <a:solidFill>
                <a:srgbClr val="FF6600"/>
              </a:solidFill>
              <a:latin typeface="Calibri"/>
            </a:endParaRPr>
          </a:p>
        </p:txBody>
      </p:sp>
      <p:sp>
        <p:nvSpPr>
          <p:cNvPr id="23557" name="Tytuł 1"/>
          <p:cNvSpPr txBox="1">
            <a:spLocks noGrp="1"/>
          </p:cNvSpPr>
          <p:nvPr>
            <p:ph type="title"/>
          </p:nvPr>
        </p:nvSpPr>
        <p:spPr>
          <a:xfrm>
            <a:off x="2051050" y="0"/>
            <a:ext cx="7237413" cy="782638"/>
          </a:xfrm>
        </p:spPr>
        <p:txBody>
          <a:bodyPr/>
          <a:lstStyle/>
          <a:p>
            <a:pPr eaLnBrk="1" hangingPunct="1"/>
            <a:r>
              <a:rPr sz="2400" b="1" smtClean="0">
                <a:solidFill>
                  <a:srgbClr val="C00000"/>
                </a:solidFill>
                <a:latin typeface="Calibri" pitchFamily="34" charset="0"/>
              </a:rPr>
              <a:t>FINANSOWANIE WSPÓŁPRACY PONADNARODOWEJ</a:t>
            </a:r>
          </a:p>
        </p:txBody>
      </p:sp>
      <p:sp>
        <p:nvSpPr>
          <p:cNvPr id="8" name="Prostokąt 10"/>
          <p:cNvSpPr/>
          <p:nvPr/>
        </p:nvSpPr>
        <p:spPr>
          <a:xfrm>
            <a:off x="2124075" y="908050"/>
            <a:ext cx="6769100" cy="862013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>
            <a:spAutoFit/>
          </a:bodyPr>
          <a:lstStyle/>
          <a:p>
            <a:pPr algn="just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400" kern="0" dirty="0">
              <a:solidFill>
                <a:srgbClr val="000000"/>
              </a:solidFill>
              <a:latin typeface="Calibri" pitchFamily="34"/>
            </a:endParaRPr>
          </a:p>
          <a:p>
            <a:pPr algn="just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600" kern="0" dirty="0">
              <a:solidFill>
                <a:srgbClr val="000000"/>
              </a:solidFill>
              <a:latin typeface="Calibri" pitchFamily="34"/>
            </a:endParaRPr>
          </a:p>
          <a:p>
            <a:pPr algn="just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kern="0" dirty="0">
              <a:solidFill>
                <a:srgbClr val="000000"/>
              </a:solidFill>
              <a:latin typeface="Calibri" pitchFamily="34"/>
            </a:endParaRPr>
          </a:p>
        </p:txBody>
      </p:sp>
      <p:sp>
        <p:nvSpPr>
          <p:cNvPr id="9" name="Symbol zastępczy zawartości 8"/>
          <p:cNvSpPr txBox="1">
            <a:spLocks/>
          </p:cNvSpPr>
          <p:nvPr/>
        </p:nvSpPr>
        <p:spPr bwMode="auto">
          <a:xfrm>
            <a:off x="2268538" y="1628775"/>
            <a:ext cx="6480175" cy="439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Ctr="1"/>
          <a:lstStyle/>
          <a:p>
            <a:pPr algn="just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b="1" kern="0" dirty="0">
              <a:solidFill>
                <a:srgbClr val="C00000"/>
              </a:solidFill>
              <a:latin typeface="Calibri" pitchFamily="34"/>
            </a:endParaRPr>
          </a:p>
          <a:p>
            <a:pPr algn="just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b="1" kern="0" dirty="0">
              <a:solidFill>
                <a:srgbClr val="C00000"/>
              </a:solidFill>
              <a:latin typeface="Calibri" pitchFamily="34"/>
            </a:endParaRPr>
          </a:p>
          <a:p>
            <a:pPr algn="just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b="1" kern="0" dirty="0">
                <a:solidFill>
                  <a:srgbClr val="C00000"/>
                </a:solidFill>
                <a:latin typeface="Calibri" pitchFamily="34"/>
              </a:rPr>
              <a:t>BRAK ODRĘBNEGO KATALOGU KOSZTÓW KWALIFIKOWALNYCH W RAMACH WSPÓŁPRACY PONADNARODOWEJ </a:t>
            </a:r>
            <a:r>
              <a:rPr lang="pl-PL" kern="0" dirty="0">
                <a:solidFill>
                  <a:srgbClr val="000000"/>
                </a:solidFill>
                <a:latin typeface="Calibri" pitchFamily="34"/>
              </a:rPr>
              <a:t>– do PWP stosuje się obowiązujące zasady kwalifikowania wydatków w ramach PO KL</a:t>
            </a:r>
          </a:p>
          <a:p>
            <a:pPr algn="just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kern="0" dirty="0">
              <a:solidFill>
                <a:srgbClr val="000000"/>
              </a:solidFill>
              <a:latin typeface="Calibri" pitchFamily="34"/>
            </a:endParaRPr>
          </a:p>
          <a:p>
            <a:pPr algn="just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kern="0" dirty="0">
              <a:solidFill>
                <a:srgbClr val="000000"/>
              </a:solidFill>
              <a:latin typeface="Calibri" pitchFamily="34"/>
            </a:endParaRPr>
          </a:p>
          <a:p>
            <a:pPr algn="just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b="1" kern="0" dirty="0">
                <a:solidFill>
                  <a:srgbClr val="C00000"/>
                </a:solidFill>
                <a:latin typeface="Calibri" pitchFamily="34"/>
              </a:rPr>
              <a:t>KOSZTY NAWIĄZANIA WSPÓŁPRACY PONADNARODOWEJ </a:t>
            </a:r>
            <a:r>
              <a:rPr lang="pl-PL" kern="0" dirty="0">
                <a:solidFill>
                  <a:srgbClr val="000000"/>
                </a:solidFill>
                <a:latin typeface="Calibri" pitchFamily="34"/>
              </a:rPr>
              <a:t>- poniesione przed podpisaniem umowy o dofinansowanie projektu, ale w okresie realizacji projektu wskazanym we wniosku, uznaje się za kwalifikowane pod warunkiem podpisania umowy o dofinansowanie </a:t>
            </a:r>
            <a:r>
              <a:rPr lang="pl-PL" kern="0" dirty="0" err="1" smtClean="0">
                <a:solidFill>
                  <a:srgbClr val="000000"/>
                </a:solidFill>
                <a:latin typeface="Calibri" pitchFamily="34"/>
              </a:rPr>
              <a:t>projektu</a:t>
            </a:r>
            <a:r>
              <a:rPr lang="pl-PL" kern="0" dirty="0" smtClean="0">
                <a:solidFill>
                  <a:srgbClr val="000000"/>
                </a:solidFill>
                <a:latin typeface="Calibri" pitchFamily="34"/>
              </a:rPr>
              <a:t> - </a:t>
            </a:r>
            <a:r>
              <a:rPr lang="pl-PL" sz="1600" kern="0" dirty="0" smtClean="0">
                <a:solidFill>
                  <a:srgbClr val="FF0000"/>
                </a:solidFill>
              </a:rPr>
              <a:t>n</a:t>
            </a:r>
            <a:r>
              <a:rPr lang="pl-PL" sz="1600" dirty="0" smtClean="0">
                <a:solidFill>
                  <a:srgbClr val="FF0000"/>
                </a:solidFill>
              </a:rPr>
              <a:t>ależy przy tym wziąć pod uwagę zapisy Dokumentacji Konkursowej</a:t>
            </a:r>
          </a:p>
          <a:p>
            <a:pPr algn="just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kern="0" dirty="0">
              <a:solidFill>
                <a:srgbClr val="000000"/>
              </a:solidFill>
              <a:latin typeface="Calibri" pitchFamily="34"/>
            </a:endParaRPr>
          </a:p>
          <a:p>
            <a:pPr algn="just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kern="0" dirty="0">
              <a:solidFill>
                <a:srgbClr val="000000"/>
              </a:solidFill>
              <a:latin typeface="Calibri" pitchFamily="34"/>
            </a:endParaRPr>
          </a:p>
          <a:p>
            <a:pPr algn="just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kern="0" dirty="0">
              <a:solidFill>
                <a:srgbClr val="000000"/>
              </a:solidFill>
              <a:latin typeface="Calibri" pitchFamily="34"/>
            </a:endParaRPr>
          </a:p>
          <a:p>
            <a:pPr algn="just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kern="0" dirty="0">
              <a:solidFill>
                <a:srgbClr val="000000"/>
              </a:solidFill>
              <a:latin typeface="Calibri" pitchFamily="3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upa 5"/>
          <p:cNvGrpSpPr>
            <a:grpSpLocks/>
          </p:cNvGrpSpPr>
          <p:nvPr/>
        </p:nvGrpSpPr>
        <p:grpSpPr bwMode="auto">
          <a:xfrm>
            <a:off x="179388" y="3357563"/>
            <a:ext cx="1897062" cy="2447925"/>
            <a:chOff x="179386" y="3357567"/>
            <a:chExt cx="1897059" cy="2447921"/>
          </a:xfrm>
        </p:grpSpPr>
        <p:pic>
          <p:nvPicPr>
            <p:cNvPr id="24583" name="Picture 2" descr="http://us.123rf.com/400wm/400/400/evaners/evaners0812/evaners081200008/4033770-vector-przyk-adem-greckie-kolumny-jonowe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9386" y="3357567"/>
              <a:ext cx="1897059" cy="24479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584" name="pole tekstowe 9"/>
            <p:cNvSpPr txBox="1">
              <a:spLocks noChangeArrowheads="1"/>
            </p:cNvSpPr>
            <p:nvPr/>
          </p:nvSpPr>
          <p:spPr bwMode="auto">
            <a:xfrm rot="-5399996">
              <a:off x="161835" y="4383345"/>
              <a:ext cx="1943941" cy="900345"/>
            </a:xfrm>
            <a:prstGeom prst="rect">
              <a:avLst/>
            </a:prstGeom>
            <a:solidFill>
              <a:srgbClr val="953735"/>
            </a:solidFill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pl-PL" sz="2000" b="1">
                  <a:solidFill>
                    <a:srgbClr val="FFFFFF"/>
                  </a:solidFill>
                  <a:latin typeface="Calibri" pitchFamily="34" charset="0"/>
                </a:rPr>
                <a:t>FINANSOWANIE</a:t>
              </a:r>
            </a:p>
          </p:txBody>
        </p:sp>
      </p:grpSp>
      <p:sp>
        <p:nvSpPr>
          <p:cNvPr id="24579" name="Symbol zastępczy zawartości 8"/>
          <p:cNvSpPr txBox="1">
            <a:spLocks noGrp="1"/>
          </p:cNvSpPr>
          <p:nvPr>
            <p:ph idx="1"/>
          </p:nvPr>
        </p:nvSpPr>
        <p:spPr/>
        <p:txBody>
          <a:bodyPr anchorCtr="1"/>
          <a:lstStyle/>
          <a:p>
            <a:pPr algn="ctr" eaLnBrk="1">
              <a:spcBef>
                <a:spcPts val="200"/>
              </a:spcBef>
              <a:buFont typeface="Arial" pitchFamily="34" charset="0"/>
              <a:buNone/>
            </a:pPr>
            <a:endParaRPr sz="900" b="1" smtClean="0">
              <a:latin typeface="Calibri" pitchFamily="34" charset="0"/>
            </a:endParaRPr>
          </a:p>
          <a:p>
            <a:pPr algn="ctr" eaLnBrk="1">
              <a:buFont typeface="Arial" pitchFamily="34" charset="0"/>
              <a:buNone/>
            </a:pPr>
            <a:r>
              <a:rPr sz="2000" b="1" smtClean="0">
                <a:latin typeface="Calibri" pitchFamily="34" charset="0"/>
              </a:rPr>
              <a:t> </a:t>
            </a:r>
            <a:endParaRPr b="1" smtClean="0">
              <a:latin typeface="Calibri" pitchFamily="34" charset="0"/>
            </a:endParaRPr>
          </a:p>
        </p:txBody>
      </p:sp>
      <p:sp>
        <p:nvSpPr>
          <p:cNvPr id="24580" name="Symbol zastępczy zawartości 2"/>
          <p:cNvSpPr txBox="1">
            <a:spLocks noChangeArrowheads="1"/>
          </p:cNvSpPr>
          <p:nvPr/>
        </p:nvSpPr>
        <p:spPr bwMode="auto">
          <a:xfrm>
            <a:off x="1692275" y="981075"/>
            <a:ext cx="6551613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 hangingPunct="0">
              <a:spcBef>
                <a:spcPts val="400"/>
              </a:spcBef>
              <a:buSzPct val="100000"/>
              <a:buFont typeface="Wingdings" pitchFamily="2" charset="2"/>
              <a:buChar char="§"/>
            </a:pPr>
            <a:endParaRPr lang="pl-PL" sz="1600">
              <a:solidFill>
                <a:srgbClr val="000000"/>
              </a:solidFill>
              <a:latin typeface="Calibri" pitchFamily="34" charset="0"/>
            </a:endParaRPr>
          </a:p>
          <a:p>
            <a:pPr marL="342900" indent="-342900">
              <a:spcBef>
                <a:spcPts val="400"/>
              </a:spcBef>
            </a:pPr>
            <a:r>
              <a:rPr lang="pl-PL" sz="1600" b="1">
                <a:solidFill>
                  <a:srgbClr val="FF6600"/>
                </a:solidFill>
                <a:latin typeface="Calibri" pitchFamily="34" charset="0"/>
              </a:rPr>
              <a:t>	   </a:t>
            </a:r>
          </a:p>
        </p:txBody>
      </p:sp>
      <p:sp>
        <p:nvSpPr>
          <p:cNvPr id="24581" name="Prostokąt 19"/>
          <p:cNvSpPr>
            <a:spLocks noChangeArrowheads="1"/>
          </p:cNvSpPr>
          <p:nvPr/>
        </p:nvSpPr>
        <p:spPr bwMode="auto">
          <a:xfrm>
            <a:off x="2195513" y="1628775"/>
            <a:ext cx="6553200" cy="42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>
                <a:solidFill>
                  <a:srgbClr val="000000"/>
                </a:solidFill>
                <a:latin typeface="Calibri" pitchFamily="34" charset="0"/>
              </a:rPr>
              <a:t>Istnieje możliwość sfinansowania przez polskiego projektodawcę z jego budżetu </a:t>
            </a:r>
            <a:r>
              <a:rPr lang="pl-PL" b="1">
                <a:solidFill>
                  <a:srgbClr val="000000"/>
                </a:solidFill>
                <a:latin typeface="Calibri" pitchFamily="34" charset="0"/>
              </a:rPr>
              <a:t>części lub wszystkich zadań, za których realizację odpowiada partner ponadnarodowy lub z których wynikają dla niego korzyści</a:t>
            </a:r>
            <a:r>
              <a:rPr lang="pl-PL">
                <a:solidFill>
                  <a:srgbClr val="000000"/>
                </a:solidFill>
                <a:latin typeface="Calibri" pitchFamily="34" charset="0"/>
              </a:rPr>
              <a:t>. </a:t>
            </a:r>
          </a:p>
          <a:p>
            <a:pPr algn="just"/>
            <a:endParaRPr lang="pl-PL">
              <a:solidFill>
                <a:srgbClr val="000000"/>
              </a:solidFill>
              <a:latin typeface="Calibri" pitchFamily="34" charset="0"/>
            </a:endParaRPr>
          </a:p>
          <a:p>
            <a:pPr algn="just"/>
            <a:r>
              <a:rPr lang="pl-PL" b="1">
                <a:latin typeface="Calibri" pitchFamily="34" charset="0"/>
              </a:rPr>
              <a:t>Warunek: </a:t>
            </a:r>
            <a:r>
              <a:rPr lang="pl-PL">
                <a:latin typeface="Calibri" pitchFamily="34" charset="0"/>
              </a:rPr>
              <a:t>przedstawienie szczegółowego </a:t>
            </a:r>
            <a:r>
              <a:rPr lang="pl-PL" b="1">
                <a:latin typeface="Calibri" pitchFamily="34" charset="0"/>
              </a:rPr>
              <a:t>uzasadnienia</a:t>
            </a:r>
            <a:r>
              <a:rPr lang="pl-PL">
                <a:latin typeface="Calibri" pitchFamily="34" charset="0"/>
              </a:rPr>
              <a:t> takiego rozwiązania we wniosku o dofinansowanie projektu, w szczególności </a:t>
            </a:r>
            <a:r>
              <a:rPr lang="pl-PL" b="1">
                <a:latin typeface="Calibri" pitchFamily="34" charset="0"/>
              </a:rPr>
              <a:t>w kontekście realizacji celów PO KL.</a:t>
            </a:r>
          </a:p>
          <a:p>
            <a:pPr algn="just"/>
            <a:endParaRPr lang="pl-PL" b="1">
              <a:latin typeface="Calibri" pitchFamily="34" charset="0"/>
            </a:endParaRPr>
          </a:p>
          <a:p>
            <a:pPr algn="just"/>
            <a:r>
              <a:rPr lang="pl-PL">
                <a:latin typeface="Calibri" pitchFamily="34" charset="0"/>
              </a:rPr>
              <a:t>Podział kosztów zależy od </a:t>
            </a:r>
            <a:r>
              <a:rPr lang="pl-PL" b="1">
                <a:latin typeface="Calibri" pitchFamily="34" charset="0"/>
              </a:rPr>
              <a:t>specyfiki danego projektu, zakładanych celów i rezultatów</a:t>
            </a:r>
            <a:r>
              <a:rPr lang="pl-PL">
                <a:latin typeface="Calibri" pitchFamily="34" charset="0"/>
              </a:rPr>
              <a:t>, w szczególności od wyniesionych przez partnerów </a:t>
            </a:r>
            <a:r>
              <a:rPr lang="pl-PL" b="1">
                <a:latin typeface="Calibri" pitchFamily="34" charset="0"/>
              </a:rPr>
              <a:t>korzyści z jego realizacji </a:t>
            </a:r>
            <a:r>
              <a:rPr lang="pl-PL">
                <a:latin typeface="Calibri" pitchFamily="34" charset="0"/>
              </a:rPr>
              <a:t>– </a:t>
            </a:r>
            <a:r>
              <a:rPr lang="pl-PL" b="1" u="sng">
                <a:latin typeface="Calibri" pitchFamily="34" charset="0"/>
              </a:rPr>
              <a:t>o tym, który z partnerów umowy o współpracy ponadnarodowej ponosi koszty decydują zapisy  tej umowy.</a:t>
            </a:r>
          </a:p>
          <a:p>
            <a:pPr algn="just" hangingPunct="0">
              <a:lnSpc>
                <a:spcPts val="2000"/>
              </a:lnSpc>
              <a:spcBef>
                <a:spcPts val="400"/>
              </a:spcBef>
            </a:pPr>
            <a:endParaRPr lang="pl-PL" sz="16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4582" name="Tytuł 1"/>
          <p:cNvSpPr txBox="1">
            <a:spLocks noGrp="1"/>
          </p:cNvSpPr>
          <p:nvPr>
            <p:ph type="title"/>
          </p:nvPr>
        </p:nvSpPr>
        <p:spPr>
          <a:xfrm>
            <a:off x="2735263" y="188913"/>
            <a:ext cx="6408737" cy="782637"/>
          </a:xfrm>
        </p:spPr>
        <p:txBody>
          <a:bodyPr/>
          <a:lstStyle/>
          <a:p>
            <a:pPr eaLnBrk="1" hangingPunct="1"/>
            <a:r>
              <a:rPr sz="2400" b="1" smtClean="0">
                <a:solidFill>
                  <a:srgbClr val="C00000"/>
                </a:solidFill>
                <a:latin typeface="Calibri" pitchFamily="34" charset="0"/>
              </a:rPr>
              <a:t>FINANSOWANIE PARTNERA PONADNARODOWEGO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 txBox="1">
            <a:spLocks noGrp="1"/>
          </p:cNvSpPr>
          <p:nvPr>
            <p:ph type="title"/>
          </p:nvPr>
        </p:nvSpPr>
        <p:spPr>
          <a:xfrm>
            <a:off x="395288" y="908050"/>
            <a:ext cx="8229600" cy="654050"/>
          </a:xfrm>
        </p:spPr>
        <p:txBody>
          <a:bodyPr/>
          <a:lstStyle/>
          <a:p>
            <a:pPr eaLnBrk="1" hangingPunct="1"/>
            <a:r>
              <a:rPr sz="2800" b="1" smtClean="0">
                <a:solidFill>
                  <a:srgbClr val="E96705"/>
                </a:solidFill>
                <a:latin typeface="Calibri" pitchFamily="34" charset="0"/>
              </a:rPr>
              <a:t>KRAJOWA INSTYTUCJA WSPOMAGAJĄCA </a:t>
            </a:r>
            <a:r>
              <a:rPr sz="2800" smtClean="0">
                <a:solidFill>
                  <a:srgbClr val="E96705"/>
                </a:solidFill>
                <a:latin typeface="Calibri" pitchFamily="34" charset="0"/>
              </a:rPr>
              <a:t>– zadania (1)</a:t>
            </a:r>
          </a:p>
        </p:txBody>
      </p:sp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>
          <a:xfrm>
            <a:off x="287338" y="1700213"/>
            <a:ext cx="8856662" cy="4537075"/>
          </a:xfrm>
        </p:spPr>
        <p:txBody>
          <a:bodyPr/>
          <a:lstStyle/>
          <a:p>
            <a:pPr eaLnBrk="1" hangingPunct="1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sz="2000" dirty="0" smtClean="0"/>
              <a:t>wsparcie dla wszystkich instytucji zaangażowanych we wdrażanie projektów innowacyjnych i współpracy ponadnarodowej PO KL, </a:t>
            </a:r>
          </a:p>
          <a:p>
            <a:pPr eaLnBrk="1" hangingPunct="1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sz="800" dirty="0" smtClean="0"/>
          </a:p>
          <a:p>
            <a:pPr eaLnBrk="1" hangingPunct="1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sz="2000" dirty="0" smtClean="0"/>
              <a:t>wsparcie dla IP/IP2, ROEFS, ekspertów, potencjalnych projektodawców oraz beneficjentów,  ekspertów oceniających PI /PWP,</a:t>
            </a:r>
          </a:p>
          <a:p>
            <a:pPr eaLnBrk="1" hangingPunct="1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sz="800" dirty="0" smtClean="0"/>
          </a:p>
          <a:p>
            <a:pPr eaLnBrk="1" hangingPunct="1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sz="2000" dirty="0" smtClean="0"/>
              <a:t>pomoc w nawiązywaniu kontaktów z partnerami zagranicznymi w celu realizacji współpracy ponadnarodowej,</a:t>
            </a:r>
          </a:p>
          <a:p>
            <a:pPr eaLnBrk="1" hangingPunct="1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sz="800" dirty="0" smtClean="0"/>
          </a:p>
          <a:p>
            <a:pPr eaLnBrk="1" hangingPunct="1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sz="2000" dirty="0" smtClean="0"/>
              <a:t>monitorowanie stanu wdrażania PI/PWP w </a:t>
            </a:r>
            <a:r>
              <a:rPr sz="2000" dirty="0" err="1" smtClean="0"/>
              <a:t>komponencie</a:t>
            </a:r>
            <a:r>
              <a:rPr sz="2000" dirty="0" smtClean="0"/>
              <a:t> </a:t>
            </a:r>
            <a:r>
              <a:rPr sz="2000" dirty="0" err="1" smtClean="0"/>
              <a:t>centralnym</a:t>
            </a:r>
            <a:r>
              <a:rPr sz="2000" dirty="0" smtClean="0"/>
              <a:t>                                           i regionalnym PO KL, </a:t>
            </a:r>
          </a:p>
          <a:p>
            <a:pPr eaLnBrk="1" hangingPunct="1">
              <a:buFont typeface="Arial" charset="0"/>
              <a:buNone/>
              <a:defRPr/>
            </a:pPr>
            <a:r>
              <a:rPr sz="2400" dirty="0" smtClean="0"/>
              <a:t>	</a:t>
            </a:r>
            <a:endParaRPr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upa 5"/>
          <p:cNvGrpSpPr>
            <a:grpSpLocks/>
          </p:cNvGrpSpPr>
          <p:nvPr/>
        </p:nvGrpSpPr>
        <p:grpSpPr bwMode="auto">
          <a:xfrm>
            <a:off x="179388" y="3357563"/>
            <a:ext cx="1897062" cy="2447925"/>
            <a:chOff x="179386" y="3357567"/>
            <a:chExt cx="1897059" cy="2447921"/>
          </a:xfrm>
        </p:grpSpPr>
        <p:pic>
          <p:nvPicPr>
            <p:cNvPr id="25607" name="Picture 2" descr="http://us.123rf.com/400wm/400/400/evaners/evaners0812/evaners081200008/4033770-vector-przyk-adem-greckie-kolumny-jonowe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9386" y="3357567"/>
              <a:ext cx="1897059" cy="24479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608" name="pole tekstowe 9"/>
            <p:cNvSpPr txBox="1">
              <a:spLocks noChangeArrowheads="1"/>
            </p:cNvSpPr>
            <p:nvPr/>
          </p:nvSpPr>
          <p:spPr bwMode="auto">
            <a:xfrm rot="-5399996">
              <a:off x="161835" y="4383345"/>
              <a:ext cx="1943941" cy="900345"/>
            </a:xfrm>
            <a:prstGeom prst="rect">
              <a:avLst/>
            </a:prstGeom>
            <a:solidFill>
              <a:srgbClr val="953735"/>
            </a:solidFill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pl-PL" sz="2000" b="1">
                  <a:solidFill>
                    <a:srgbClr val="FFFFFF"/>
                  </a:solidFill>
                  <a:latin typeface="Calibri" pitchFamily="34" charset="0"/>
                </a:rPr>
                <a:t>FINANSOWANIE</a:t>
              </a:r>
            </a:p>
          </p:txBody>
        </p:sp>
      </p:grpSp>
      <p:sp>
        <p:nvSpPr>
          <p:cNvPr id="25603" name="Symbol zastępczy zawartości 8"/>
          <p:cNvSpPr txBox="1">
            <a:spLocks noGrp="1"/>
          </p:cNvSpPr>
          <p:nvPr>
            <p:ph idx="1"/>
          </p:nvPr>
        </p:nvSpPr>
        <p:spPr/>
        <p:txBody>
          <a:bodyPr anchorCtr="1"/>
          <a:lstStyle/>
          <a:p>
            <a:pPr algn="ctr" eaLnBrk="1">
              <a:spcBef>
                <a:spcPts val="200"/>
              </a:spcBef>
              <a:buFont typeface="Arial" pitchFamily="34" charset="0"/>
              <a:buNone/>
            </a:pPr>
            <a:endParaRPr sz="900" b="1" smtClean="0">
              <a:latin typeface="Calibri" pitchFamily="34" charset="0"/>
            </a:endParaRPr>
          </a:p>
          <a:p>
            <a:pPr algn="ctr" eaLnBrk="1">
              <a:buFont typeface="Arial" pitchFamily="34" charset="0"/>
              <a:buNone/>
            </a:pPr>
            <a:r>
              <a:rPr sz="2000" b="1" smtClean="0">
                <a:latin typeface="Calibri" pitchFamily="34" charset="0"/>
              </a:rPr>
              <a:t> </a:t>
            </a:r>
            <a:endParaRPr b="1" smtClean="0">
              <a:latin typeface="Calibri" pitchFamily="34" charset="0"/>
            </a:endParaRPr>
          </a:p>
        </p:txBody>
      </p:sp>
      <p:sp>
        <p:nvSpPr>
          <p:cNvPr id="25604" name="Symbol zastępczy zawartości 2"/>
          <p:cNvSpPr txBox="1">
            <a:spLocks noChangeArrowheads="1"/>
          </p:cNvSpPr>
          <p:nvPr/>
        </p:nvSpPr>
        <p:spPr bwMode="auto">
          <a:xfrm>
            <a:off x="1692275" y="981075"/>
            <a:ext cx="6551613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 hangingPunct="0">
              <a:spcBef>
                <a:spcPts val="400"/>
              </a:spcBef>
              <a:buSzPct val="100000"/>
              <a:buFont typeface="Wingdings" pitchFamily="2" charset="2"/>
              <a:buChar char="§"/>
            </a:pPr>
            <a:endParaRPr lang="pl-PL" sz="1600">
              <a:solidFill>
                <a:srgbClr val="000000"/>
              </a:solidFill>
              <a:latin typeface="Calibri" pitchFamily="34" charset="0"/>
            </a:endParaRPr>
          </a:p>
          <a:p>
            <a:pPr marL="342900" indent="-342900">
              <a:spcBef>
                <a:spcPts val="400"/>
              </a:spcBef>
            </a:pPr>
            <a:r>
              <a:rPr lang="pl-PL" sz="1600" b="1">
                <a:solidFill>
                  <a:srgbClr val="FF6600"/>
                </a:solidFill>
                <a:latin typeface="Calibri" pitchFamily="34" charset="0"/>
              </a:rPr>
              <a:t>	   </a:t>
            </a:r>
          </a:p>
        </p:txBody>
      </p:sp>
      <p:sp>
        <p:nvSpPr>
          <p:cNvPr id="7" name="Prostokąt 7"/>
          <p:cNvSpPr/>
          <p:nvPr/>
        </p:nvSpPr>
        <p:spPr>
          <a:xfrm>
            <a:off x="2268538" y="1412875"/>
            <a:ext cx="6551612" cy="4001095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>
            <a:spAutoFit/>
          </a:bodyPr>
          <a:lstStyle/>
          <a:p>
            <a:pPr algn="just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kern="0" dirty="0">
                <a:solidFill>
                  <a:srgbClr val="000000"/>
                </a:solidFill>
                <a:latin typeface="Calibri" pitchFamily="34"/>
              </a:rPr>
              <a:t>Sposób przedstawienia wydatków, które beneficjent (lider) </a:t>
            </a:r>
            <a:r>
              <a:rPr lang="pl-PL" b="1" kern="0" dirty="0">
                <a:solidFill>
                  <a:srgbClr val="000000"/>
                </a:solidFill>
                <a:latin typeface="Calibri" pitchFamily="34"/>
              </a:rPr>
              <a:t>zrefundował </a:t>
            </a:r>
            <a:r>
              <a:rPr lang="pl-PL" kern="0" dirty="0">
                <a:solidFill>
                  <a:srgbClr val="000000"/>
                </a:solidFill>
                <a:latin typeface="Calibri" pitchFamily="34"/>
              </a:rPr>
              <a:t>partnerom powinna regulować umowa współpracy ponadnarodowej.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kern="0" dirty="0">
              <a:solidFill>
                <a:srgbClr val="000000"/>
              </a:solidFill>
              <a:latin typeface="Calibri" pitchFamily="3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b="1" kern="0" dirty="0">
                <a:solidFill>
                  <a:srgbClr val="000000"/>
                </a:solidFill>
                <a:latin typeface="Calibri" pitchFamily="34"/>
              </a:rPr>
              <a:t>Jeśli wydatki partnera są refundowane przez beneficjenta PO KL: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b="1" kern="0" dirty="0">
              <a:solidFill>
                <a:srgbClr val="000000"/>
              </a:solidFill>
              <a:latin typeface="Calibri" pitchFamily="34"/>
            </a:endParaRPr>
          </a:p>
          <a:p>
            <a:pPr marL="271463" indent="-271463" algn="just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kern="0" dirty="0">
                <a:solidFill>
                  <a:srgbClr val="000000"/>
                </a:solidFill>
                <a:latin typeface="Calibri" pitchFamily="34"/>
              </a:rPr>
              <a:t>partner zobowiązany jest ponosić wydatki zgodnie Wytycznymi w zakresie  kwalifikowania wydatków w ramach PO KL</a:t>
            </a:r>
          </a:p>
          <a:p>
            <a:pPr marL="271463" indent="-271463" algn="just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kern="0" dirty="0">
              <a:solidFill>
                <a:srgbClr val="000000"/>
              </a:solidFill>
              <a:latin typeface="Calibri" pitchFamily="34"/>
            </a:endParaRPr>
          </a:p>
          <a:p>
            <a:pPr marL="271463" indent="-271463" algn="just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kern="0" dirty="0">
                <a:solidFill>
                  <a:srgbClr val="000000"/>
                </a:solidFill>
                <a:latin typeface="Calibri" pitchFamily="34"/>
              </a:rPr>
              <a:t>obowiązany jest do stosowania zasady efektywnego zarządzania finansowego i w związku z tym zapewnienia, że wydatki  ponoszone przez partnera są racjonalne i efektywne.</a:t>
            </a:r>
          </a:p>
          <a:p>
            <a:pPr marL="263520" indent="-263520" algn="just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kern="0" dirty="0">
              <a:solidFill>
                <a:srgbClr val="000000"/>
              </a:solidFill>
              <a:latin typeface="Calibri" pitchFamily="34"/>
            </a:endParaRPr>
          </a:p>
          <a:p>
            <a:pPr algn="just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kern="0" dirty="0">
                <a:solidFill>
                  <a:srgbClr val="000000"/>
                </a:solidFill>
                <a:latin typeface="Calibri" pitchFamily="34"/>
              </a:rPr>
              <a:t>Każdy partner składa odrębne </a:t>
            </a:r>
            <a:r>
              <a:rPr lang="pl-PL" b="1" kern="0" dirty="0">
                <a:solidFill>
                  <a:srgbClr val="000000"/>
                </a:solidFill>
                <a:latin typeface="Calibri" pitchFamily="34"/>
              </a:rPr>
              <a:t>oświadczenie o </a:t>
            </a:r>
            <a:r>
              <a:rPr lang="pl-PL" b="1" kern="0" dirty="0" err="1">
                <a:solidFill>
                  <a:srgbClr val="000000"/>
                </a:solidFill>
                <a:latin typeface="Calibri" pitchFamily="34"/>
              </a:rPr>
              <a:t>kwalifikowalności</a:t>
            </a:r>
            <a:r>
              <a:rPr lang="pl-PL" b="1" kern="0" dirty="0">
                <a:solidFill>
                  <a:srgbClr val="000000"/>
                </a:solidFill>
                <a:latin typeface="Calibri" pitchFamily="34"/>
              </a:rPr>
              <a:t> VAT i oświadczenie o braku podwójnego </a:t>
            </a:r>
            <a:r>
              <a:rPr lang="pl-PL" b="1" kern="0" dirty="0" smtClean="0">
                <a:solidFill>
                  <a:srgbClr val="000000"/>
                </a:solidFill>
                <a:latin typeface="Calibri" pitchFamily="34"/>
              </a:rPr>
              <a:t>finansowania</a:t>
            </a:r>
            <a:r>
              <a:rPr lang="pl-PL" kern="0" dirty="0" smtClean="0">
                <a:solidFill>
                  <a:srgbClr val="000000"/>
                </a:solidFill>
                <a:latin typeface="Calibri" pitchFamily="34"/>
              </a:rPr>
              <a:t>.</a:t>
            </a:r>
            <a:endParaRPr lang="pl-PL" kern="0" dirty="0">
              <a:solidFill>
                <a:srgbClr val="000000"/>
              </a:solidFill>
              <a:latin typeface="Calibri" pitchFamily="34"/>
            </a:endParaRPr>
          </a:p>
        </p:txBody>
      </p:sp>
      <p:sp>
        <p:nvSpPr>
          <p:cNvPr id="25606" name="Tytuł 1"/>
          <p:cNvSpPr txBox="1">
            <a:spLocks noGrp="1"/>
          </p:cNvSpPr>
          <p:nvPr>
            <p:ph type="title"/>
          </p:nvPr>
        </p:nvSpPr>
        <p:spPr>
          <a:xfrm>
            <a:off x="2735263" y="188913"/>
            <a:ext cx="6408737" cy="782637"/>
          </a:xfrm>
        </p:spPr>
        <p:txBody>
          <a:bodyPr/>
          <a:lstStyle/>
          <a:p>
            <a:pPr eaLnBrk="1" hangingPunct="1"/>
            <a:r>
              <a:rPr sz="2400" b="1" smtClean="0">
                <a:solidFill>
                  <a:srgbClr val="C00000"/>
                </a:solidFill>
                <a:latin typeface="Calibri" pitchFamily="34" charset="0"/>
              </a:rPr>
              <a:t>FINANSOWANIE PARTNERA PONADNARODOWEGO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ytuł 1"/>
          <p:cNvSpPr>
            <a:spLocks noGrp="1"/>
          </p:cNvSpPr>
          <p:nvPr>
            <p:ph type="title"/>
          </p:nvPr>
        </p:nvSpPr>
        <p:spPr>
          <a:xfrm>
            <a:off x="2411413" y="188913"/>
            <a:ext cx="6275387" cy="1079500"/>
          </a:xfrm>
        </p:spPr>
        <p:txBody>
          <a:bodyPr/>
          <a:lstStyle/>
          <a:p>
            <a:pPr algn="r" eaLnBrk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2400" b="1" dirty="0" smtClean="0">
                <a:solidFill>
                  <a:srgbClr val="C00000"/>
                </a:solidFill>
              </a:rPr>
              <a:t>FINANSOWANIE PARTNERA PONADNARODOWEGO</a:t>
            </a:r>
            <a:endParaRPr lang="en-GB" sz="28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627" name="Symbol zastępczy zawartości 4"/>
          <p:cNvSpPr txBox="1">
            <a:spLocks noGrp="1"/>
          </p:cNvSpPr>
          <p:nvPr>
            <p:ph idx="1"/>
          </p:nvPr>
        </p:nvSpPr>
        <p:spPr>
          <a:xfrm>
            <a:off x="2051050" y="1268413"/>
            <a:ext cx="6662738" cy="4741862"/>
          </a:xfrm>
        </p:spPr>
        <p:txBody>
          <a:bodyPr/>
          <a:lstStyle/>
          <a:p>
            <a:pPr algn="just" eaLnBrk="1">
              <a:buFont typeface="Wingdings" pitchFamily="2" charset="2"/>
              <a:buChar char="§"/>
            </a:pPr>
            <a:r>
              <a:rPr sz="1600" dirty="0" smtClean="0">
                <a:latin typeface="Calibri" pitchFamily="34" charset="0"/>
              </a:rPr>
              <a:t>Co do </a:t>
            </a:r>
            <a:r>
              <a:rPr sz="1600" dirty="0" err="1" smtClean="0">
                <a:latin typeface="Calibri" pitchFamily="34" charset="0"/>
              </a:rPr>
              <a:t>zasady</a:t>
            </a:r>
            <a:r>
              <a:rPr sz="1600" dirty="0" smtClean="0">
                <a:latin typeface="Calibri" pitchFamily="34" charset="0"/>
              </a:rPr>
              <a:t> </a:t>
            </a:r>
            <a:r>
              <a:rPr sz="1600" b="1" u="sng" dirty="0" err="1" smtClean="0">
                <a:latin typeface="Calibri" pitchFamily="34" charset="0"/>
              </a:rPr>
              <a:t>odpowiedzialność</a:t>
            </a:r>
            <a:r>
              <a:rPr sz="1600" b="1" u="sng" dirty="0" smtClean="0">
                <a:latin typeface="Calibri" pitchFamily="34" charset="0"/>
              </a:rPr>
              <a:t> </a:t>
            </a:r>
            <a:r>
              <a:rPr sz="1600" b="1" u="sng" dirty="0" err="1" smtClean="0">
                <a:latin typeface="Calibri" pitchFamily="34" charset="0"/>
              </a:rPr>
              <a:t>merytoryczna</a:t>
            </a:r>
            <a:r>
              <a:rPr sz="1600" b="1" u="sng" dirty="0" smtClean="0">
                <a:latin typeface="Calibri" pitchFamily="34" charset="0"/>
              </a:rPr>
              <a:t> </a:t>
            </a:r>
            <a:r>
              <a:rPr sz="1600" b="1" u="sng" dirty="0" err="1" smtClean="0">
                <a:latin typeface="Calibri" pitchFamily="34" charset="0"/>
              </a:rPr>
              <a:t>powinna</a:t>
            </a:r>
            <a:r>
              <a:rPr sz="1600" b="1" u="sng" dirty="0" smtClean="0">
                <a:latin typeface="Calibri" pitchFamily="34" charset="0"/>
              </a:rPr>
              <a:t> </a:t>
            </a:r>
            <a:r>
              <a:rPr sz="1600" b="1" u="sng" dirty="0" err="1" smtClean="0">
                <a:latin typeface="Calibri" pitchFamily="34" charset="0"/>
              </a:rPr>
              <a:t>wiązać</a:t>
            </a:r>
            <a:r>
              <a:rPr sz="1600" b="1" u="sng" dirty="0" smtClean="0">
                <a:latin typeface="Calibri" pitchFamily="34" charset="0"/>
              </a:rPr>
              <a:t> </a:t>
            </a:r>
            <a:r>
              <a:rPr sz="1600" b="1" u="sng" dirty="0" err="1" smtClean="0">
                <a:latin typeface="Calibri" pitchFamily="34" charset="0"/>
              </a:rPr>
              <a:t>się</a:t>
            </a:r>
            <a:r>
              <a:rPr sz="1600" b="1" u="sng" dirty="0" smtClean="0">
                <a:latin typeface="Calibri" pitchFamily="34" charset="0"/>
              </a:rPr>
              <a:t> </a:t>
            </a:r>
            <a:r>
              <a:rPr sz="1600" b="1" u="sng" dirty="0" err="1" smtClean="0">
                <a:latin typeface="Calibri" pitchFamily="34" charset="0"/>
              </a:rPr>
              <a:t>również</a:t>
            </a:r>
            <a:r>
              <a:rPr sz="1600" b="1" u="sng" dirty="0" smtClean="0">
                <a:latin typeface="Calibri" pitchFamily="34" charset="0"/>
              </a:rPr>
              <a:t> z </a:t>
            </a:r>
            <a:r>
              <a:rPr sz="1600" b="1" u="sng" dirty="0" err="1" smtClean="0">
                <a:latin typeface="Calibri" pitchFamily="34" charset="0"/>
              </a:rPr>
              <a:t>odpowiedzialnością</a:t>
            </a:r>
            <a:r>
              <a:rPr sz="1600" b="1" u="sng" dirty="0" smtClean="0">
                <a:latin typeface="Calibri" pitchFamily="34" charset="0"/>
              </a:rPr>
              <a:t> w </a:t>
            </a:r>
            <a:r>
              <a:rPr sz="1600" b="1" u="sng" dirty="0" err="1" smtClean="0">
                <a:latin typeface="Calibri" pitchFamily="34" charset="0"/>
              </a:rPr>
              <a:t>postaci</a:t>
            </a:r>
            <a:r>
              <a:rPr sz="1600" b="1" u="sng" dirty="0" smtClean="0">
                <a:latin typeface="Calibri" pitchFamily="34" charset="0"/>
              </a:rPr>
              <a:t> </a:t>
            </a:r>
            <a:r>
              <a:rPr sz="1600" b="1" u="sng" dirty="0" err="1" smtClean="0">
                <a:latin typeface="Calibri" pitchFamily="34" charset="0"/>
              </a:rPr>
              <a:t>pierwotnego</a:t>
            </a:r>
            <a:r>
              <a:rPr sz="1600" b="1" u="sng" dirty="0" smtClean="0">
                <a:latin typeface="Calibri" pitchFamily="34" charset="0"/>
              </a:rPr>
              <a:t> </a:t>
            </a:r>
            <a:r>
              <a:rPr sz="1600" b="1" u="sng" dirty="0" err="1" smtClean="0">
                <a:latin typeface="Calibri" pitchFamily="34" charset="0"/>
              </a:rPr>
              <a:t>sfinansowania</a:t>
            </a:r>
            <a:r>
              <a:rPr sz="1600" b="1" u="sng" dirty="0" smtClean="0">
                <a:latin typeface="Calibri" pitchFamily="34" charset="0"/>
              </a:rPr>
              <a:t> </a:t>
            </a:r>
            <a:r>
              <a:rPr sz="1600" b="1" u="sng" dirty="0" err="1" smtClean="0">
                <a:latin typeface="Calibri" pitchFamily="34" charset="0"/>
              </a:rPr>
              <a:t>zadań</a:t>
            </a:r>
            <a:r>
              <a:rPr sz="1600" b="1" u="sng" dirty="0" smtClean="0">
                <a:latin typeface="Calibri" pitchFamily="34" charset="0"/>
              </a:rPr>
              <a:t> </a:t>
            </a:r>
            <a:r>
              <a:rPr sz="1600" b="1" u="sng" dirty="0" err="1" smtClean="0">
                <a:latin typeface="Calibri" pitchFamily="34" charset="0"/>
              </a:rPr>
              <a:t>lub</a:t>
            </a:r>
            <a:r>
              <a:rPr sz="1600" b="1" u="sng" dirty="0" smtClean="0">
                <a:latin typeface="Calibri" pitchFamily="34" charset="0"/>
              </a:rPr>
              <a:t> </a:t>
            </a:r>
            <a:r>
              <a:rPr sz="1600" b="1" u="sng" dirty="0" err="1" smtClean="0">
                <a:latin typeface="Calibri" pitchFamily="34" charset="0"/>
              </a:rPr>
              <a:t>ich</a:t>
            </a:r>
            <a:r>
              <a:rPr sz="1600" b="1" u="sng" dirty="0" smtClean="0">
                <a:latin typeface="Calibri" pitchFamily="34" charset="0"/>
              </a:rPr>
              <a:t> </a:t>
            </a:r>
            <a:r>
              <a:rPr sz="1600" b="1" u="sng" dirty="0" err="1" smtClean="0">
                <a:latin typeface="Calibri" pitchFamily="34" charset="0"/>
              </a:rPr>
              <a:t>części</a:t>
            </a:r>
            <a:r>
              <a:rPr sz="1600" b="1" u="sng" dirty="0" smtClean="0">
                <a:latin typeface="Calibri" pitchFamily="34" charset="0"/>
              </a:rPr>
              <a:t> </a:t>
            </a:r>
            <a:r>
              <a:rPr sz="1600" b="1" u="sng" dirty="0" err="1" smtClean="0">
                <a:latin typeface="Calibri" pitchFamily="34" charset="0"/>
              </a:rPr>
              <a:t>przez</a:t>
            </a:r>
            <a:r>
              <a:rPr sz="1600" b="1" u="sng" dirty="0" smtClean="0">
                <a:latin typeface="Calibri" pitchFamily="34" charset="0"/>
              </a:rPr>
              <a:t> </a:t>
            </a:r>
            <a:r>
              <a:rPr sz="1600" b="1" u="sng" dirty="0" err="1" smtClean="0">
                <a:latin typeface="Calibri" pitchFamily="34" charset="0"/>
              </a:rPr>
              <a:t>partnera</a:t>
            </a:r>
            <a:r>
              <a:rPr sz="1600" b="1" u="sng" dirty="0" smtClean="0">
                <a:latin typeface="Calibri" pitchFamily="34" charset="0"/>
              </a:rPr>
              <a:t> </a:t>
            </a:r>
            <a:r>
              <a:rPr sz="1600" b="1" u="sng" dirty="0" err="1" smtClean="0">
                <a:latin typeface="Calibri" pitchFamily="34" charset="0"/>
              </a:rPr>
              <a:t>ponadnarodowego</a:t>
            </a:r>
            <a:r>
              <a:rPr sz="1600" b="1" u="sng" dirty="0" smtClean="0">
                <a:latin typeface="Calibri" pitchFamily="34" charset="0"/>
              </a:rPr>
              <a:t> (a </a:t>
            </a:r>
            <a:r>
              <a:rPr sz="1600" b="1" u="sng" dirty="0" err="1" smtClean="0">
                <a:latin typeface="Calibri" pitchFamily="34" charset="0"/>
              </a:rPr>
              <a:t>następnie</a:t>
            </a:r>
            <a:r>
              <a:rPr sz="1600" b="1" u="sng" dirty="0" smtClean="0">
                <a:latin typeface="Calibri" pitchFamily="34" charset="0"/>
              </a:rPr>
              <a:t> </a:t>
            </a:r>
            <a:r>
              <a:rPr sz="1600" b="1" u="sng" dirty="0" err="1" smtClean="0">
                <a:latin typeface="Calibri" pitchFamily="34" charset="0"/>
              </a:rPr>
              <a:t>ich</a:t>
            </a:r>
            <a:r>
              <a:rPr sz="1600" b="1" u="sng" dirty="0" smtClean="0">
                <a:latin typeface="Calibri" pitchFamily="34" charset="0"/>
              </a:rPr>
              <a:t> </a:t>
            </a:r>
            <a:r>
              <a:rPr sz="1600" b="1" u="sng" dirty="0" err="1" smtClean="0">
                <a:latin typeface="Calibri" pitchFamily="34" charset="0"/>
              </a:rPr>
              <a:t>zrefundowania</a:t>
            </a:r>
            <a:r>
              <a:rPr sz="1600" b="1" u="sng" dirty="0" smtClean="0">
                <a:latin typeface="Calibri" pitchFamily="34" charset="0"/>
              </a:rPr>
              <a:t> </a:t>
            </a:r>
            <a:r>
              <a:rPr sz="1600" b="1" u="sng" dirty="0" err="1" smtClean="0">
                <a:latin typeface="Calibri" pitchFamily="34" charset="0"/>
              </a:rPr>
              <a:t>przez</a:t>
            </a:r>
            <a:r>
              <a:rPr sz="1600" b="1" u="sng" dirty="0" smtClean="0">
                <a:latin typeface="Calibri" pitchFamily="34" charset="0"/>
              </a:rPr>
              <a:t> </a:t>
            </a:r>
            <a:r>
              <a:rPr sz="1600" b="1" u="sng" dirty="0" err="1" smtClean="0">
                <a:latin typeface="Calibri" pitchFamily="34" charset="0"/>
              </a:rPr>
              <a:t>lidera</a:t>
            </a:r>
            <a:r>
              <a:rPr sz="1600" b="1" u="sng" dirty="0" smtClean="0">
                <a:latin typeface="Calibri" pitchFamily="34" charset="0"/>
              </a:rPr>
              <a:t>); </a:t>
            </a:r>
            <a:r>
              <a:rPr sz="1600" u="sng" dirty="0" err="1" smtClean="0">
                <a:latin typeface="Calibri" pitchFamily="34" charset="0"/>
              </a:rPr>
              <a:t>pożądaną</a:t>
            </a:r>
            <a:r>
              <a:rPr sz="1600" u="sng" dirty="0" smtClean="0">
                <a:latin typeface="Calibri" pitchFamily="34" charset="0"/>
              </a:rPr>
              <a:t> </a:t>
            </a:r>
            <a:r>
              <a:rPr sz="1600" u="sng" dirty="0" err="1" smtClean="0">
                <a:latin typeface="Calibri" pitchFamily="34" charset="0"/>
              </a:rPr>
              <a:t>sytuacją</a:t>
            </a:r>
            <a:r>
              <a:rPr sz="1600" u="sng" dirty="0" smtClean="0">
                <a:latin typeface="Calibri" pitchFamily="34" charset="0"/>
              </a:rPr>
              <a:t> jest </a:t>
            </a:r>
            <a:r>
              <a:rPr sz="1600" u="sng" dirty="0" err="1" smtClean="0">
                <a:latin typeface="Calibri" pitchFamily="34" charset="0"/>
              </a:rPr>
              <a:t>finansowanie</a:t>
            </a:r>
            <a:r>
              <a:rPr sz="1600" u="sng" dirty="0" smtClean="0">
                <a:latin typeface="Calibri" pitchFamily="34" charset="0"/>
              </a:rPr>
              <a:t> </a:t>
            </a:r>
            <a:r>
              <a:rPr sz="1600" u="sng" dirty="0" err="1" smtClean="0">
                <a:latin typeface="Calibri" pitchFamily="34" charset="0"/>
              </a:rPr>
              <a:t>zadań</a:t>
            </a:r>
            <a:r>
              <a:rPr sz="1600" u="sng" dirty="0" smtClean="0">
                <a:latin typeface="Calibri" pitchFamily="34" charset="0"/>
              </a:rPr>
              <a:t> </a:t>
            </a:r>
            <a:r>
              <a:rPr sz="1600" u="sng" dirty="0" err="1" smtClean="0">
                <a:latin typeface="Calibri" pitchFamily="34" charset="0"/>
              </a:rPr>
              <a:t>partnerów</a:t>
            </a:r>
            <a:r>
              <a:rPr sz="1600" u="sng" dirty="0" smtClean="0">
                <a:latin typeface="Calibri" pitchFamily="34" charset="0"/>
              </a:rPr>
              <a:t> </a:t>
            </a:r>
            <a:r>
              <a:rPr sz="1600" u="sng" dirty="0" err="1" smtClean="0">
                <a:latin typeface="Calibri" pitchFamily="34" charset="0"/>
              </a:rPr>
              <a:t>ponadnarodowych</a:t>
            </a:r>
            <a:r>
              <a:rPr sz="1600" u="sng" dirty="0" smtClean="0">
                <a:latin typeface="Calibri" pitchFamily="34" charset="0"/>
              </a:rPr>
              <a:t> z </a:t>
            </a:r>
            <a:r>
              <a:rPr sz="1600" u="sng" dirty="0" err="1" smtClean="0">
                <a:latin typeface="Calibri" pitchFamily="34" charset="0"/>
              </a:rPr>
              <a:t>ich</a:t>
            </a:r>
            <a:r>
              <a:rPr sz="1600" u="sng" dirty="0" smtClean="0">
                <a:latin typeface="Calibri" pitchFamily="34" charset="0"/>
              </a:rPr>
              <a:t> </a:t>
            </a:r>
            <a:r>
              <a:rPr sz="1600" u="sng" dirty="0" err="1" smtClean="0">
                <a:latin typeface="Calibri" pitchFamily="34" charset="0"/>
              </a:rPr>
              <a:t>własnych</a:t>
            </a:r>
            <a:r>
              <a:rPr sz="1600" u="sng" dirty="0" smtClean="0">
                <a:latin typeface="Calibri" pitchFamily="34" charset="0"/>
              </a:rPr>
              <a:t> </a:t>
            </a:r>
            <a:r>
              <a:rPr sz="1600" u="sng" dirty="0" err="1" smtClean="0">
                <a:latin typeface="Calibri" pitchFamily="34" charset="0"/>
              </a:rPr>
              <a:t>źródeł</a:t>
            </a:r>
            <a:r>
              <a:rPr sz="1600" u="sng" dirty="0" smtClean="0">
                <a:latin typeface="Calibri" pitchFamily="34" charset="0"/>
              </a:rPr>
              <a:t>;</a:t>
            </a:r>
          </a:p>
          <a:p>
            <a:pPr algn="just" eaLnBrk="1">
              <a:buFont typeface="Wingdings" pitchFamily="2" charset="2"/>
              <a:buChar char="§"/>
            </a:pPr>
            <a:endParaRPr sz="800" b="1" dirty="0" smtClean="0">
              <a:latin typeface="Calibri" pitchFamily="34" charset="0"/>
            </a:endParaRPr>
          </a:p>
          <a:p>
            <a:pPr algn="just" eaLnBrk="1">
              <a:buFont typeface="Wingdings" pitchFamily="2" charset="2"/>
              <a:buChar char="§"/>
            </a:pPr>
            <a:r>
              <a:rPr sz="1600" b="1" dirty="0" err="1" smtClean="0">
                <a:latin typeface="Calibri" pitchFamily="34" charset="0"/>
              </a:rPr>
              <a:t>Koszty</a:t>
            </a:r>
            <a:r>
              <a:rPr sz="1600" b="1" dirty="0" smtClean="0">
                <a:latin typeface="Calibri" pitchFamily="34" charset="0"/>
              </a:rPr>
              <a:t> </a:t>
            </a:r>
            <a:r>
              <a:rPr sz="1600" b="1" dirty="0" err="1" smtClean="0">
                <a:latin typeface="Calibri" pitchFamily="34" charset="0"/>
              </a:rPr>
              <a:t>zadań</a:t>
            </a:r>
            <a:r>
              <a:rPr sz="1600" b="1" dirty="0" smtClean="0">
                <a:latin typeface="Calibri" pitchFamily="34" charset="0"/>
              </a:rPr>
              <a:t>, </a:t>
            </a:r>
            <a:r>
              <a:rPr sz="1600" b="1" dirty="0" err="1" smtClean="0">
                <a:latin typeface="Calibri" pitchFamily="34" charset="0"/>
              </a:rPr>
              <a:t>za</a:t>
            </a:r>
            <a:r>
              <a:rPr sz="1600" b="1" dirty="0" smtClean="0">
                <a:latin typeface="Calibri" pitchFamily="34" charset="0"/>
              </a:rPr>
              <a:t> </a:t>
            </a:r>
            <a:r>
              <a:rPr sz="1600" b="1" dirty="0" err="1" smtClean="0">
                <a:latin typeface="Calibri" pitchFamily="34" charset="0"/>
              </a:rPr>
              <a:t>których</a:t>
            </a:r>
            <a:r>
              <a:rPr sz="1600" b="1" dirty="0" smtClean="0">
                <a:latin typeface="Calibri" pitchFamily="34" charset="0"/>
              </a:rPr>
              <a:t> </a:t>
            </a:r>
            <a:r>
              <a:rPr sz="1600" b="1" dirty="0" err="1" smtClean="0">
                <a:latin typeface="Calibri" pitchFamily="34" charset="0"/>
              </a:rPr>
              <a:t>realizację</a:t>
            </a:r>
            <a:r>
              <a:rPr sz="1600" b="1" dirty="0" smtClean="0">
                <a:latin typeface="Calibri" pitchFamily="34" charset="0"/>
              </a:rPr>
              <a:t> </a:t>
            </a:r>
            <a:r>
              <a:rPr sz="1600" b="1" dirty="0" err="1" smtClean="0">
                <a:latin typeface="Calibri" pitchFamily="34" charset="0"/>
              </a:rPr>
              <a:t>odpowiada</a:t>
            </a:r>
            <a:r>
              <a:rPr sz="1600" b="1" dirty="0" smtClean="0">
                <a:latin typeface="Calibri" pitchFamily="34" charset="0"/>
              </a:rPr>
              <a:t> </a:t>
            </a:r>
            <a:r>
              <a:rPr sz="1600" b="1" dirty="0" err="1" smtClean="0">
                <a:latin typeface="Calibri" pitchFamily="34" charset="0"/>
              </a:rPr>
              <a:t>beneficjent</a:t>
            </a:r>
            <a:r>
              <a:rPr sz="1600" dirty="0" smtClean="0">
                <a:latin typeface="Calibri" pitchFamily="34" charset="0"/>
              </a:rPr>
              <a:t>, a </a:t>
            </a:r>
            <a:r>
              <a:rPr sz="1600" dirty="0" err="1" smtClean="0">
                <a:latin typeface="Calibri" pitchFamily="34" charset="0"/>
              </a:rPr>
              <a:t>które</a:t>
            </a:r>
            <a:r>
              <a:rPr sz="1600" dirty="0" smtClean="0">
                <a:latin typeface="Calibri" pitchFamily="34" charset="0"/>
              </a:rPr>
              <a:t> </a:t>
            </a:r>
            <a:r>
              <a:rPr sz="1600" dirty="0" err="1" smtClean="0">
                <a:latin typeface="Calibri" pitchFamily="34" charset="0"/>
              </a:rPr>
              <a:t>wiążą</a:t>
            </a:r>
            <a:r>
              <a:rPr sz="1600" dirty="0" smtClean="0">
                <a:latin typeface="Calibri" pitchFamily="34" charset="0"/>
              </a:rPr>
              <a:t> </a:t>
            </a:r>
            <a:r>
              <a:rPr sz="1600" dirty="0" err="1" smtClean="0">
                <a:latin typeface="Calibri" pitchFamily="34" charset="0"/>
              </a:rPr>
              <a:t>się</a:t>
            </a:r>
            <a:r>
              <a:rPr sz="1600" dirty="0" smtClean="0">
                <a:latin typeface="Calibri" pitchFamily="34" charset="0"/>
              </a:rPr>
              <a:t> z </a:t>
            </a:r>
            <a:r>
              <a:rPr sz="1600" dirty="0" err="1" smtClean="0">
                <a:latin typeface="Calibri" pitchFamily="34" charset="0"/>
              </a:rPr>
              <a:t>ponoszeniem</a:t>
            </a:r>
            <a:r>
              <a:rPr sz="1600" dirty="0" smtClean="0">
                <a:latin typeface="Calibri" pitchFamily="34" charset="0"/>
              </a:rPr>
              <a:t> </a:t>
            </a:r>
            <a:r>
              <a:rPr sz="1600" dirty="0" err="1" smtClean="0">
                <a:latin typeface="Calibri" pitchFamily="34" charset="0"/>
              </a:rPr>
              <a:t>kosztów</a:t>
            </a:r>
            <a:r>
              <a:rPr sz="1600" dirty="0" smtClean="0">
                <a:latin typeface="Calibri" pitchFamily="34" charset="0"/>
              </a:rPr>
              <a:t> </a:t>
            </a:r>
            <a:r>
              <a:rPr sz="1600" dirty="0" err="1" smtClean="0">
                <a:latin typeface="Calibri" pitchFamily="34" charset="0"/>
              </a:rPr>
              <a:t>za</a:t>
            </a:r>
            <a:r>
              <a:rPr sz="1600" dirty="0" smtClean="0">
                <a:latin typeface="Calibri" pitchFamily="34" charset="0"/>
              </a:rPr>
              <a:t> </a:t>
            </a:r>
            <a:r>
              <a:rPr sz="1600" dirty="0" err="1" smtClean="0">
                <a:latin typeface="Calibri" pitchFamily="34" charset="0"/>
              </a:rPr>
              <a:t>granicą</a:t>
            </a:r>
            <a:r>
              <a:rPr sz="1600" dirty="0" smtClean="0">
                <a:latin typeface="Calibri" pitchFamily="34" charset="0"/>
              </a:rPr>
              <a:t>, </a:t>
            </a:r>
            <a:r>
              <a:rPr sz="1600" b="1" dirty="0" err="1" smtClean="0">
                <a:latin typeface="Calibri" pitchFamily="34" charset="0"/>
              </a:rPr>
              <a:t>mogą</a:t>
            </a:r>
            <a:r>
              <a:rPr sz="1600" b="1" dirty="0" smtClean="0">
                <a:latin typeface="Calibri" pitchFamily="34" charset="0"/>
              </a:rPr>
              <a:t> </a:t>
            </a:r>
            <a:r>
              <a:rPr sz="1600" b="1" dirty="0" err="1" smtClean="0">
                <a:latin typeface="Calibri" pitchFamily="34" charset="0"/>
              </a:rPr>
              <a:t>być</a:t>
            </a:r>
            <a:r>
              <a:rPr sz="1600" b="1" dirty="0" smtClean="0">
                <a:latin typeface="Calibri" pitchFamily="34" charset="0"/>
              </a:rPr>
              <a:t> </a:t>
            </a:r>
            <a:r>
              <a:rPr sz="1600" b="1" dirty="0" err="1" smtClean="0">
                <a:latin typeface="Calibri" pitchFamily="34" charset="0"/>
              </a:rPr>
              <a:t>ponoszone</a:t>
            </a:r>
            <a:r>
              <a:rPr sz="1600" b="1" dirty="0" smtClean="0">
                <a:latin typeface="Calibri" pitchFamily="34" charset="0"/>
              </a:rPr>
              <a:t> </a:t>
            </a:r>
            <a:r>
              <a:rPr sz="1600" b="1" dirty="0" err="1" smtClean="0">
                <a:latin typeface="Calibri" pitchFamily="34" charset="0"/>
              </a:rPr>
              <a:t>bezpośrednio</a:t>
            </a:r>
            <a:r>
              <a:rPr sz="1600" b="1" dirty="0" smtClean="0">
                <a:latin typeface="Calibri" pitchFamily="34" charset="0"/>
              </a:rPr>
              <a:t> </a:t>
            </a:r>
            <a:r>
              <a:rPr sz="1600" b="1" dirty="0" err="1" smtClean="0">
                <a:latin typeface="Calibri" pitchFamily="34" charset="0"/>
              </a:rPr>
              <a:t>przez</a:t>
            </a:r>
            <a:r>
              <a:rPr sz="1600" b="1" dirty="0" smtClean="0">
                <a:latin typeface="Calibri" pitchFamily="34" charset="0"/>
              </a:rPr>
              <a:t> </a:t>
            </a:r>
            <a:r>
              <a:rPr sz="1600" b="1" dirty="0" err="1" smtClean="0">
                <a:latin typeface="Calibri" pitchFamily="34" charset="0"/>
              </a:rPr>
              <a:t>beneficjenta</a:t>
            </a:r>
            <a:r>
              <a:rPr sz="1600" dirty="0" smtClean="0">
                <a:latin typeface="Calibri" pitchFamily="34" charset="0"/>
              </a:rPr>
              <a:t>;</a:t>
            </a:r>
          </a:p>
          <a:p>
            <a:pPr algn="just" eaLnBrk="1">
              <a:buFont typeface="Wingdings" pitchFamily="2" charset="2"/>
              <a:buChar char="§"/>
            </a:pPr>
            <a:endParaRPr sz="800" dirty="0" smtClean="0">
              <a:latin typeface="Calibri" pitchFamily="34" charset="0"/>
            </a:endParaRPr>
          </a:p>
          <a:p>
            <a:pPr algn="just" eaLnBrk="1">
              <a:buFont typeface="Wingdings" pitchFamily="2" charset="2"/>
              <a:buChar char="§"/>
            </a:pPr>
            <a:r>
              <a:rPr sz="1600" dirty="0" err="1" smtClean="0">
                <a:latin typeface="Calibri" pitchFamily="34" charset="0"/>
              </a:rPr>
              <a:t>Środki</a:t>
            </a:r>
            <a:r>
              <a:rPr sz="1600" dirty="0" smtClean="0">
                <a:latin typeface="Calibri" pitchFamily="34" charset="0"/>
              </a:rPr>
              <a:t> na </a:t>
            </a:r>
            <a:r>
              <a:rPr sz="1600" dirty="0" err="1" smtClean="0">
                <a:latin typeface="Calibri" pitchFamily="34" charset="0"/>
              </a:rPr>
              <a:t>finansowanie</a:t>
            </a:r>
            <a:r>
              <a:rPr sz="1600" dirty="0" smtClean="0">
                <a:latin typeface="Calibri" pitchFamily="34" charset="0"/>
              </a:rPr>
              <a:t> </a:t>
            </a:r>
            <a:r>
              <a:rPr sz="1600" dirty="0" err="1" smtClean="0">
                <a:latin typeface="Calibri" pitchFamily="34" charset="0"/>
              </a:rPr>
              <a:t>kosztów</a:t>
            </a:r>
            <a:r>
              <a:rPr sz="1600" dirty="0" smtClean="0">
                <a:latin typeface="Calibri" pitchFamily="34" charset="0"/>
              </a:rPr>
              <a:t> </a:t>
            </a:r>
            <a:r>
              <a:rPr sz="1600" dirty="0" err="1" smtClean="0">
                <a:latin typeface="Calibri" pitchFamily="34" charset="0"/>
              </a:rPr>
              <a:t>realizowanych</a:t>
            </a:r>
            <a:r>
              <a:rPr sz="1600" dirty="0" smtClean="0">
                <a:latin typeface="Calibri" pitchFamily="34" charset="0"/>
              </a:rPr>
              <a:t> </a:t>
            </a:r>
            <a:r>
              <a:rPr sz="1600" dirty="0" err="1" smtClean="0">
                <a:latin typeface="Calibri" pitchFamily="34" charset="0"/>
              </a:rPr>
              <a:t>zadań</a:t>
            </a:r>
            <a:r>
              <a:rPr sz="1600" dirty="0" smtClean="0">
                <a:latin typeface="Calibri" pitchFamily="34" charset="0"/>
              </a:rPr>
              <a:t> </a:t>
            </a:r>
            <a:r>
              <a:rPr sz="1600" dirty="0" err="1" smtClean="0">
                <a:latin typeface="Calibri" pitchFamily="34" charset="0"/>
              </a:rPr>
              <a:t>przez</a:t>
            </a:r>
            <a:r>
              <a:rPr sz="1600" dirty="0" smtClean="0">
                <a:latin typeface="Calibri" pitchFamily="34" charset="0"/>
              </a:rPr>
              <a:t> </a:t>
            </a:r>
            <a:r>
              <a:rPr sz="1600" dirty="0" err="1" smtClean="0">
                <a:latin typeface="Calibri" pitchFamily="34" charset="0"/>
              </a:rPr>
              <a:t>partnerów</a:t>
            </a:r>
            <a:r>
              <a:rPr sz="1600" dirty="0" smtClean="0">
                <a:latin typeface="Calibri" pitchFamily="34" charset="0"/>
              </a:rPr>
              <a:t> w </a:t>
            </a:r>
            <a:r>
              <a:rPr sz="1600" dirty="0" err="1" smtClean="0">
                <a:latin typeface="Calibri" pitchFamily="34" charset="0"/>
              </a:rPr>
              <a:t>projekcie</a:t>
            </a:r>
            <a:r>
              <a:rPr sz="1600" dirty="0" smtClean="0">
                <a:latin typeface="Calibri" pitchFamily="34" charset="0"/>
              </a:rPr>
              <a:t> </a:t>
            </a:r>
            <a:r>
              <a:rPr sz="1600" dirty="0" err="1" smtClean="0">
                <a:latin typeface="Calibri" pitchFamily="34" charset="0"/>
              </a:rPr>
              <a:t>mogą</a:t>
            </a:r>
            <a:r>
              <a:rPr sz="1600" dirty="0" smtClean="0">
                <a:latin typeface="Calibri" pitchFamily="34" charset="0"/>
              </a:rPr>
              <a:t> </a:t>
            </a:r>
            <a:r>
              <a:rPr sz="1600" dirty="0" err="1" smtClean="0">
                <a:latin typeface="Calibri" pitchFamily="34" charset="0"/>
              </a:rPr>
              <a:t>być</a:t>
            </a:r>
            <a:r>
              <a:rPr sz="1600" dirty="0" smtClean="0">
                <a:latin typeface="Calibri" pitchFamily="34" charset="0"/>
              </a:rPr>
              <a:t> </a:t>
            </a:r>
            <a:r>
              <a:rPr sz="1600" dirty="0" err="1" smtClean="0">
                <a:latin typeface="Calibri" pitchFamily="34" charset="0"/>
              </a:rPr>
              <a:t>przekazywane</a:t>
            </a:r>
            <a:r>
              <a:rPr sz="1600" dirty="0" smtClean="0">
                <a:latin typeface="Calibri" pitchFamily="34" charset="0"/>
              </a:rPr>
              <a:t> </a:t>
            </a:r>
            <a:r>
              <a:rPr sz="1600" dirty="0" err="1" smtClean="0">
                <a:latin typeface="Calibri" pitchFamily="34" charset="0"/>
              </a:rPr>
              <a:t>przez</a:t>
            </a:r>
            <a:r>
              <a:rPr sz="1600" dirty="0" smtClean="0">
                <a:latin typeface="Calibri" pitchFamily="34" charset="0"/>
              </a:rPr>
              <a:t> </a:t>
            </a:r>
            <a:r>
              <a:rPr sz="1600" dirty="0" err="1" smtClean="0">
                <a:latin typeface="Calibri" pitchFamily="34" charset="0"/>
              </a:rPr>
              <a:t>beneficjenta</a:t>
            </a:r>
            <a:r>
              <a:rPr sz="1600" dirty="0" smtClean="0">
                <a:latin typeface="Calibri" pitchFamily="34" charset="0"/>
              </a:rPr>
              <a:t> do </a:t>
            </a:r>
            <a:r>
              <a:rPr sz="1600" dirty="0" err="1" smtClean="0">
                <a:latin typeface="Calibri" pitchFamily="34" charset="0"/>
              </a:rPr>
              <a:t>partnerów</a:t>
            </a:r>
            <a:r>
              <a:rPr sz="1600" dirty="0" smtClean="0">
                <a:latin typeface="Calibri" pitchFamily="34" charset="0"/>
              </a:rPr>
              <a:t> </a:t>
            </a:r>
            <a:r>
              <a:rPr sz="1600" b="1" dirty="0" err="1" smtClean="0">
                <a:latin typeface="Calibri" pitchFamily="34" charset="0"/>
              </a:rPr>
              <a:t>wyłącznie</a:t>
            </a:r>
            <a:r>
              <a:rPr sz="1600" b="1" dirty="0" smtClean="0">
                <a:latin typeface="Calibri" pitchFamily="34" charset="0"/>
              </a:rPr>
              <a:t> </a:t>
            </a:r>
            <a:r>
              <a:rPr sz="1600" b="1" dirty="0" err="1" smtClean="0">
                <a:latin typeface="Calibri" pitchFamily="34" charset="0"/>
              </a:rPr>
              <a:t>jako</a:t>
            </a:r>
            <a:r>
              <a:rPr sz="1600" b="1" dirty="0" smtClean="0">
                <a:latin typeface="Calibri" pitchFamily="34" charset="0"/>
              </a:rPr>
              <a:t> </a:t>
            </a:r>
            <a:r>
              <a:rPr sz="1600" b="1" dirty="0" err="1" smtClean="0">
                <a:latin typeface="Calibri" pitchFamily="34" charset="0"/>
              </a:rPr>
              <a:t>refundacja</a:t>
            </a:r>
            <a:r>
              <a:rPr sz="1600" b="1" dirty="0" smtClean="0">
                <a:latin typeface="Calibri" pitchFamily="34" charset="0"/>
              </a:rPr>
              <a:t> </a:t>
            </a:r>
            <a:r>
              <a:rPr sz="1600" dirty="0" err="1" smtClean="0">
                <a:latin typeface="Calibri" pitchFamily="34" charset="0"/>
              </a:rPr>
              <a:t>poniesionych</a:t>
            </a:r>
            <a:r>
              <a:rPr sz="1600" dirty="0" smtClean="0">
                <a:latin typeface="Calibri" pitchFamily="34" charset="0"/>
              </a:rPr>
              <a:t> </a:t>
            </a:r>
            <a:r>
              <a:rPr sz="1600" dirty="0" err="1" smtClean="0">
                <a:latin typeface="Calibri" pitchFamily="34" charset="0"/>
              </a:rPr>
              <a:t>wydatków</a:t>
            </a:r>
            <a:r>
              <a:rPr sz="1600" dirty="0" smtClean="0">
                <a:latin typeface="Calibri" pitchFamily="34" charset="0"/>
              </a:rPr>
              <a:t>. </a:t>
            </a:r>
            <a:r>
              <a:rPr sz="1600" b="1" u="sng" dirty="0" smtClean="0">
                <a:latin typeface="Calibri" pitchFamily="34" charset="0"/>
              </a:rPr>
              <a:t>W </a:t>
            </a:r>
            <a:r>
              <a:rPr sz="1600" b="1" u="sng" dirty="0" err="1" smtClean="0">
                <a:latin typeface="Calibri" pitchFamily="34" charset="0"/>
              </a:rPr>
              <a:t>zakresie</a:t>
            </a:r>
            <a:r>
              <a:rPr sz="1600" b="1" u="sng" dirty="0" smtClean="0">
                <a:latin typeface="Calibri" pitchFamily="34" charset="0"/>
              </a:rPr>
              <a:t> </a:t>
            </a:r>
            <a:r>
              <a:rPr sz="1600" b="1" u="sng" dirty="0" err="1" smtClean="0">
                <a:latin typeface="Calibri" pitchFamily="34" charset="0"/>
              </a:rPr>
              <a:t>przeliczania</a:t>
            </a:r>
            <a:r>
              <a:rPr sz="1600" b="1" u="sng" dirty="0" smtClean="0">
                <a:latin typeface="Calibri" pitchFamily="34" charset="0"/>
              </a:rPr>
              <a:t> </a:t>
            </a:r>
            <a:r>
              <a:rPr sz="1600" b="1" u="sng" dirty="0" err="1" smtClean="0">
                <a:latin typeface="Calibri" pitchFamily="34" charset="0"/>
              </a:rPr>
              <a:t>refundowanej</a:t>
            </a:r>
            <a:r>
              <a:rPr sz="1600" b="1" u="sng" dirty="0" smtClean="0">
                <a:latin typeface="Calibri" pitchFamily="34" charset="0"/>
              </a:rPr>
              <a:t> </a:t>
            </a:r>
            <a:r>
              <a:rPr sz="1600" b="1" u="sng" dirty="0" err="1" smtClean="0">
                <a:latin typeface="Calibri" pitchFamily="34" charset="0"/>
              </a:rPr>
              <a:t>kwoty</a:t>
            </a:r>
            <a:r>
              <a:rPr sz="1600" b="1" u="sng" dirty="0" smtClean="0">
                <a:latin typeface="Calibri" pitchFamily="34" charset="0"/>
              </a:rPr>
              <a:t> </a:t>
            </a:r>
            <a:r>
              <a:rPr sz="1600" b="1" u="sng" dirty="0" err="1" smtClean="0">
                <a:latin typeface="Calibri" pitchFamily="34" charset="0"/>
              </a:rPr>
              <a:t>wydatków</a:t>
            </a:r>
            <a:r>
              <a:rPr sz="1600" b="1" u="sng" dirty="0" smtClean="0">
                <a:latin typeface="Calibri" pitchFamily="34" charset="0"/>
              </a:rPr>
              <a:t> </a:t>
            </a:r>
            <a:r>
              <a:rPr sz="1600" b="1" u="sng" dirty="0" err="1" smtClean="0">
                <a:latin typeface="Calibri" pitchFamily="34" charset="0"/>
              </a:rPr>
              <a:t>stosuje</a:t>
            </a:r>
            <a:r>
              <a:rPr sz="1600" b="1" u="sng" dirty="0" smtClean="0">
                <a:latin typeface="Calibri" pitchFamily="34" charset="0"/>
              </a:rPr>
              <a:t> </a:t>
            </a:r>
            <a:r>
              <a:rPr sz="1600" b="1" u="sng" dirty="0" err="1" smtClean="0">
                <a:latin typeface="Calibri" pitchFamily="34" charset="0"/>
              </a:rPr>
              <a:t>się</a:t>
            </a:r>
            <a:r>
              <a:rPr sz="1600" b="1" u="sng" dirty="0" smtClean="0">
                <a:latin typeface="Calibri" pitchFamily="34" charset="0"/>
              </a:rPr>
              <a:t> </a:t>
            </a:r>
            <a:r>
              <a:rPr sz="1600" b="1" u="sng" dirty="0" err="1" smtClean="0">
                <a:latin typeface="Calibri" pitchFamily="34" charset="0"/>
              </a:rPr>
              <a:t>odpowiednio</a:t>
            </a:r>
            <a:r>
              <a:rPr sz="1600" b="1" u="sng" dirty="0" smtClean="0">
                <a:latin typeface="Calibri" pitchFamily="34" charset="0"/>
              </a:rPr>
              <a:t> </a:t>
            </a:r>
            <a:r>
              <a:rPr sz="1600" b="1" u="sng" dirty="0" err="1" smtClean="0">
                <a:latin typeface="Calibri" pitchFamily="34" charset="0"/>
              </a:rPr>
              <a:t>postanowienia</a:t>
            </a:r>
            <a:r>
              <a:rPr sz="1600" b="1" u="sng" dirty="0" smtClean="0">
                <a:latin typeface="Calibri" pitchFamily="34" charset="0"/>
              </a:rPr>
              <a:t> </a:t>
            </a:r>
            <a:r>
              <a:rPr sz="1600" b="1" u="sng" dirty="0" err="1" smtClean="0">
                <a:latin typeface="Calibri" pitchFamily="34" charset="0"/>
              </a:rPr>
              <a:t>podrozdziału</a:t>
            </a:r>
            <a:r>
              <a:rPr sz="1600" b="1" u="sng" dirty="0" smtClean="0">
                <a:latin typeface="Calibri" pitchFamily="34" charset="0"/>
              </a:rPr>
              <a:t> 3.1.3 </a:t>
            </a:r>
            <a:r>
              <a:rPr sz="1600" b="1" u="sng" dirty="0" err="1" smtClean="0">
                <a:latin typeface="Calibri" pitchFamily="34" charset="0"/>
              </a:rPr>
              <a:t>Zasad</a:t>
            </a:r>
            <a:r>
              <a:rPr sz="1600" b="1" u="sng" dirty="0" smtClean="0">
                <a:latin typeface="Calibri" pitchFamily="34" charset="0"/>
              </a:rPr>
              <a:t> </a:t>
            </a:r>
            <a:r>
              <a:rPr sz="1600" b="1" u="sng" dirty="0" err="1" smtClean="0">
                <a:latin typeface="Calibri" pitchFamily="34" charset="0"/>
              </a:rPr>
              <a:t>finansowania</a:t>
            </a:r>
            <a:r>
              <a:rPr sz="1600" b="1" u="sng" dirty="0" smtClean="0">
                <a:latin typeface="Calibri" pitchFamily="34" charset="0"/>
              </a:rPr>
              <a:t> PO KL;</a:t>
            </a:r>
          </a:p>
          <a:p>
            <a:pPr algn="just" eaLnBrk="1">
              <a:buFont typeface="Wingdings" pitchFamily="2" charset="2"/>
              <a:buChar char="§"/>
            </a:pPr>
            <a:endParaRPr sz="800" b="1" u="sng" dirty="0" smtClean="0">
              <a:latin typeface="Calibri" pitchFamily="34" charset="0"/>
            </a:endParaRPr>
          </a:p>
          <a:p>
            <a:pPr algn="just" eaLnBrk="1">
              <a:buFont typeface="Wingdings" pitchFamily="2" charset="2"/>
              <a:buChar char="§"/>
            </a:pPr>
            <a:r>
              <a:rPr sz="1600" b="1" dirty="0" err="1" smtClean="0">
                <a:latin typeface="Calibri" pitchFamily="34" charset="0"/>
              </a:rPr>
              <a:t>Nie</a:t>
            </a:r>
            <a:r>
              <a:rPr sz="1600" b="1" dirty="0" smtClean="0">
                <a:latin typeface="Calibri" pitchFamily="34" charset="0"/>
              </a:rPr>
              <a:t> ma </a:t>
            </a:r>
            <a:r>
              <a:rPr sz="1600" b="1" dirty="0" err="1" smtClean="0">
                <a:latin typeface="Calibri" pitchFamily="34" charset="0"/>
              </a:rPr>
              <a:t>możliwości</a:t>
            </a:r>
            <a:r>
              <a:rPr sz="1600" b="1" dirty="0" smtClean="0">
                <a:latin typeface="Calibri" pitchFamily="34" charset="0"/>
              </a:rPr>
              <a:t> </a:t>
            </a:r>
            <a:r>
              <a:rPr sz="1600" dirty="0" err="1" smtClean="0">
                <a:latin typeface="Calibri" pitchFamily="34" charset="0"/>
              </a:rPr>
              <a:t>przekazywania</a:t>
            </a:r>
            <a:r>
              <a:rPr sz="1600" dirty="0" smtClean="0">
                <a:latin typeface="Calibri" pitchFamily="34" charset="0"/>
              </a:rPr>
              <a:t> </a:t>
            </a:r>
            <a:r>
              <a:rPr sz="1600" b="1" dirty="0" err="1" smtClean="0">
                <a:latin typeface="Calibri" pitchFamily="34" charset="0"/>
              </a:rPr>
              <a:t>zaliczek</a:t>
            </a:r>
            <a:r>
              <a:rPr sz="1600" dirty="0" smtClean="0">
                <a:latin typeface="Calibri" pitchFamily="34" charset="0"/>
              </a:rPr>
              <a:t> </a:t>
            </a:r>
            <a:r>
              <a:rPr sz="1600" dirty="0" err="1" smtClean="0">
                <a:latin typeface="Calibri" pitchFamily="34" charset="0"/>
              </a:rPr>
              <a:t>partnerom</a:t>
            </a:r>
            <a:r>
              <a:rPr sz="1600" dirty="0" smtClean="0">
                <a:latin typeface="Calibri" pitchFamily="34" charset="0"/>
              </a:rPr>
              <a:t> </a:t>
            </a:r>
            <a:r>
              <a:rPr sz="1600" dirty="0" err="1" smtClean="0">
                <a:latin typeface="Calibri" pitchFamily="34" charset="0"/>
              </a:rPr>
              <a:t>ponadnarodowym</a:t>
            </a:r>
            <a:r>
              <a:rPr sz="1600" dirty="0" smtClean="0">
                <a:latin typeface="Calibri" pitchFamily="34" charset="0"/>
              </a:rPr>
              <a:t>.</a:t>
            </a:r>
          </a:p>
          <a:p>
            <a:pPr algn="just" eaLnBrk="1"/>
            <a:endParaRPr sz="1600" b="1" u="sng" dirty="0" smtClean="0">
              <a:latin typeface="Calibri" pitchFamily="34" charset="0"/>
            </a:endParaRPr>
          </a:p>
        </p:txBody>
      </p:sp>
      <p:grpSp>
        <p:nvGrpSpPr>
          <p:cNvPr id="26628" name="Grupa 5"/>
          <p:cNvGrpSpPr>
            <a:grpSpLocks/>
          </p:cNvGrpSpPr>
          <p:nvPr/>
        </p:nvGrpSpPr>
        <p:grpSpPr bwMode="auto">
          <a:xfrm>
            <a:off x="179388" y="3357563"/>
            <a:ext cx="1897062" cy="2447925"/>
            <a:chOff x="179386" y="3357567"/>
            <a:chExt cx="1897059" cy="2447921"/>
          </a:xfrm>
        </p:grpSpPr>
        <p:pic>
          <p:nvPicPr>
            <p:cNvPr id="26629" name="Picture 2" descr="http://us.123rf.com/400wm/400/400/evaners/evaners0812/evaners081200008/4033770-vector-przyk-adem-greckie-kolumny-jonowe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9386" y="3357567"/>
              <a:ext cx="1897059" cy="24479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630" name="pole tekstowe 9"/>
            <p:cNvSpPr txBox="1">
              <a:spLocks noChangeArrowheads="1"/>
            </p:cNvSpPr>
            <p:nvPr/>
          </p:nvSpPr>
          <p:spPr bwMode="auto">
            <a:xfrm rot="-5399996">
              <a:off x="161835" y="4383345"/>
              <a:ext cx="1943941" cy="900345"/>
            </a:xfrm>
            <a:prstGeom prst="rect">
              <a:avLst/>
            </a:prstGeom>
            <a:solidFill>
              <a:srgbClr val="953735"/>
            </a:solidFill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pl-PL" sz="2000" b="1">
                  <a:solidFill>
                    <a:srgbClr val="FFFFFF"/>
                  </a:solidFill>
                  <a:latin typeface="Calibri" pitchFamily="34" charset="0"/>
                </a:rPr>
                <a:t>FINANSOWANIE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ytuł 1"/>
          <p:cNvSpPr>
            <a:spLocks noGrp="1"/>
          </p:cNvSpPr>
          <p:nvPr>
            <p:ph type="title"/>
          </p:nvPr>
        </p:nvSpPr>
        <p:spPr>
          <a:xfrm>
            <a:off x="2987675" y="-100013"/>
            <a:ext cx="5699125" cy="1143001"/>
          </a:xfrm>
        </p:spPr>
        <p:txBody>
          <a:bodyPr/>
          <a:lstStyle/>
          <a:p>
            <a:pPr algn="r" eaLnBrk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2400" b="1" dirty="0" smtClean="0">
                <a:solidFill>
                  <a:srgbClr val="C00000"/>
                </a:solidFill>
              </a:rPr>
              <a:t>FINANSOWANIE PARTNERA PONADNARODOWEGO</a:t>
            </a:r>
            <a:endParaRPr lang="en-GB" sz="28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651" name="Symbol zastępczy zawartości 4"/>
          <p:cNvSpPr txBox="1">
            <a:spLocks noGrp="1"/>
          </p:cNvSpPr>
          <p:nvPr>
            <p:ph idx="1"/>
          </p:nvPr>
        </p:nvSpPr>
        <p:spPr>
          <a:xfrm>
            <a:off x="1979613" y="1268413"/>
            <a:ext cx="6840537" cy="4165600"/>
          </a:xfrm>
        </p:spPr>
        <p:txBody>
          <a:bodyPr/>
          <a:lstStyle/>
          <a:p>
            <a:pPr algn="just" eaLnBrk="1">
              <a:buFont typeface="Wingdings" pitchFamily="2" charset="2"/>
              <a:buChar char="§"/>
            </a:pPr>
            <a:r>
              <a:rPr sz="1600" smtClean="0">
                <a:latin typeface="Calibri" pitchFamily="34" charset="0"/>
              </a:rPr>
              <a:t>Rozliczenia pomiędzy partnerami a beneficjentem (liderem), odbywają się na podstawie </a:t>
            </a:r>
            <a:r>
              <a:rPr sz="1600" b="1" u="sng" smtClean="0">
                <a:latin typeface="Calibri" pitchFamily="34" charset="0"/>
              </a:rPr>
              <a:t>zestawienia dokumentów</a:t>
            </a:r>
            <a:r>
              <a:rPr sz="1600" smtClean="0">
                <a:latin typeface="Calibri" pitchFamily="34" charset="0"/>
              </a:rPr>
              <a:t> potwierdzających poniesione wydatki sporządzanego przez poszczególnych partnerów. </a:t>
            </a:r>
            <a:r>
              <a:rPr sz="1600" b="1" smtClean="0">
                <a:latin typeface="Calibri" pitchFamily="34" charset="0"/>
              </a:rPr>
              <a:t>Nie ma wzoru takiego zestawienia – może to być NOTA KSIĘGOWA – </a:t>
            </a:r>
            <a:r>
              <a:rPr sz="1600" b="1" u="sng" smtClean="0">
                <a:latin typeface="Calibri" pitchFamily="34" charset="0"/>
              </a:rPr>
              <a:t>KIW rekomenduje, aby zestawienie zawierało treść jak Zał. 1 do wniosku o płatność i stanowiło zał. do umowy o współpracy ponadowej.</a:t>
            </a:r>
            <a:r>
              <a:rPr sz="1600" b="1" smtClean="0">
                <a:latin typeface="Calibri" pitchFamily="34" charset="0"/>
              </a:rPr>
              <a:t> </a:t>
            </a:r>
            <a:r>
              <a:rPr sz="1600" smtClean="0">
                <a:latin typeface="Calibri" pitchFamily="34" charset="0"/>
              </a:rPr>
              <a:t>Zestawienie nie dotyczy środków wnoszonych przez partnera ponadnarodowego.</a:t>
            </a:r>
          </a:p>
          <a:p>
            <a:pPr algn="just" eaLnBrk="1">
              <a:buFont typeface="Wingdings" pitchFamily="2" charset="2"/>
              <a:buChar char="§"/>
            </a:pPr>
            <a:endParaRPr sz="800" smtClean="0">
              <a:latin typeface="Calibri" pitchFamily="34" charset="0"/>
            </a:endParaRPr>
          </a:p>
          <a:p>
            <a:pPr algn="just" eaLnBrk="1">
              <a:buFont typeface="Wingdings" pitchFamily="2" charset="2"/>
              <a:buChar char="§"/>
            </a:pPr>
            <a:r>
              <a:rPr sz="1600" smtClean="0">
                <a:latin typeface="Calibri" pitchFamily="34" charset="0"/>
              </a:rPr>
              <a:t>Płatność (refundacja) może być dokonana na podstawie samego zestawienia, pod warunkiem, że ma ono cechy dokumentu księgowego (zgodnego z prawem polskim).</a:t>
            </a:r>
          </a:p>
          <a:p>
            <a:pPr algn="just" eaLnBrk="1">
              <a:buFont typeface="Wingdings" pitchFamily="2" charset="2"/>
              <a:buChar char="§"/>
            </a:pPr>
            <a:endParaRPr sz="800" b="1" smtClean="0">
              <a:latin typeface="Calibri" pitchFamily="34" charset="0"/>
            </a:endParaRPr>
          </a:p>
          <a:p>
            <a:pPr algn="just" eaLnBrk="1">
              <a:buFont typeface="Wingdings" pitchFamily="2" charset="2"/>
              <a:buChar char="§"/>
            </a:pPr>
            <a:r>
              <a:rPr sz="1600" b="1" smtClean="0">
                <a:latin typeface="Calibri" pitchFamily="34" charset="0"/>
              </a:rPr>
              <a:t>Umowa o współpracy ponadnarodowej powinna określać język, w którym będzie sporządzane przez partnerów </a:t>
            </a:r>
            <a:r>
              <a:rPr sz="1600" b="1" i="1" smtClean="0">
                <a:latin typeface="Calibri" pitchFamily="34" charset="0"/>
              </a:rPr>
              <a:t>Zestawienie dokumentów potwierdzających poniesione wydatki </a:t>
            </a:r>
            <a:r>
              <a:rPr sz="1600" smtClean="0">
                <a:latin typeface="Calibri" pitchFamily="34" charset="0"/>
              </a:rPr>
              <a:t>– może to być język roboczy partnerstwa lub język, w którym sporządzona jest umowa o współpracę ponadnarodową. </a:t>
            </a:r>
          </a:p>
          <a:p>
            <a:pPr algn="just" eaLnBrk="1"/>
            <a:endParaRPr sz="800" smtClean="0">
              <a:latin typeface="Calibri" pitchFamily="34" charset="0"/>
            </a:endParaRPr>
          </a:p>
          <a:p>
            <a:pPr algn="just" eaLnBrk="1">
              <a:buFont typeface="Arial" pitchFamily="34" charset="0"/>
              <a:buNone/>
            </a:pPr>
            <a:endParaRPr sz="1800" smtClean="0">
              <a:latin typeface="Calibri" pitchFamily="34" charset="0"/>
            </a:endParaRPr>
          </a:p>
        </p:txBody>
      </p:sp>
      <p:grpSp>
        <p:nvGrpSpPr>
          <p:cNvPr id="27652" name="Grupa 5"/>
          <p:cNvGrpSpPr>
            <a:grpSpLocks/>
          </p:cNvGrpSpPr>
          <p:nvPr/>
        </p:nvGrpSpPr>
        <p:grpSpPr bwMode="auto">
          <a:xfrm>
            <a:off x="179388" y="3357563"/>
            <a:ext cx="1897062" cy="2447925"/>
            <a:chOff x="179386" y="3357567"/>
            <a:chExt cx="1897059" cy="2447921"/>
          </a:xfrm>
        </p:grpSpPr>
        <p:pic>
          <p:nvPicPr>
            <p:cNvPr id="27653" name="Picture 2" descr="http://us.123rf.com/400wm/400/400/evaners/evaners0812/evaners081200008/4033770-vector-przyk-adem-greckie-kolumny-jonowe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9386" y="3357567"/>
              <a:ext cx="1897059" cy="24479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7654" name="pole tekstowe 9"/>
            <p:cNvSpPr txBox="1">
              <a:spLocks noChangeArrowheads="1"/>
            </p:cNvSpPr>
            <p:nvPr/>
          </p:nvSpPr>
          <p:spPr bwMode="auto">
            <a:xfrm rot="-5399996">
              <a:off x="161835" y="4383345"/>
              <a:ext cx="1943941" cy="900345"/>
            </a:xfrm>
            <a:prstGeom prst="rect">
              <a:avLst/>
            </a:prstGeom>
            <a:solidFill>
              <a:srgbClr val="953735"/>
            </a:solidFill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pl-PL" sz="2000" b="1">
                  <a:solidFill>
                    <a:srgbClr val="FFFFFF"/>
                  </a:solidFill>
                  <a:latin typeface="Calibri" pitchFamily="34" charset="0"/>
                </a:rPr>
                <a:t>FINANSOWANIE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ytuł 1"/>
          <p:cNvSpPr>
            <a:spLocks noGrp="1"/>
          </p:cNvSpPr>
          <p:nvPr>
            <p:ph type="title"/>
          </p:nvPr>
        </p:nvSpPr>
        <p:spPr>
          <a:xfrm>
            <a:off x="2987675" y="-26988"/>
            <a:ext cx="5699125" cy="1143001"/>
          </a:xfrm>
        </p:spPr>
        <p:txBody>
          <a:bodyPr/>
          <a:lstStyle/>
          <a:p>
            <a:pPr algn="r" eaLnBrk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2400" b="1" dirty="0" smtClean="0">
                <a:solidFill>
                  <a:srgbClr val="C00000"/>
                </a:solidFill>
              </a:rPr>
              <a:t>FINANSOWANIE PARTNERA PONADNARODOWEGO</a:t>
            </a:r>
            <a:endParaRPr lang="en-GB" sz="28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291" name="Symbol zastępczy zawartości 4"/>
          <p:cNvSpPr>
            <a:spLocks noGrp="1"/>
          </p:cNvSpPr>
          <p:nvPr>
            <p:ph idx="1"/>
          </p:nvPr>
        </p:nvSpPr>
        <p:spPr>
          <a:xfrm>
            <a:off x="1928794" y="1285859"/>
            <a:ext cx="6964381" cy="4508515"/>
          </a:xfrm>
        </p:spPr>
        <p:txBody>
          <a:bodyPr/>
          <a:lstStyle/>
          <a:p>
            <a:pPr algn="just" eaLnBrk="1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sz="1600" b="1" dirty="0" smtClean="0"/>
              <a:t>Umowa o współpracy ponadnarodowej może przewidywać obowiązek załączania przez partnera dokumentów księgowych </a:t>
            </a:r>
            <a:r>
              <a:rPr sz="1600" dirty="0" smtClean="0"/>
              <a:t>do przedkładanego przez niego Zestawienia. </a:t>
            </a:r>
            <a:r>
              <a:rPr sz="1600" b="1" dirty="0" smtClean="0"/>
              <a:t>Dokumentów księgowych załączanych do Zestawienia beneficjent nie tłumaczy na potrzeby rozliczeń z IP/IP2</a:t>
            </a:r>
            <a:r>
              <a:rPr sz="1600" dirty="0" smtClean="0"/>
              <a:t>, przy czym wymagane jest opisywanie przez partnerów dokumentów, tak aby opis ten potwierdzał związek wydatku z projektem oraz fakt jego sfinansowania w ramach projektu PO KL; </a:t>
            </a:r>
          </a:p>
          <a:p>
            <a:pPr algn="just" eaLnBrk="1" fontAlgn="auto">
              <a:spcAft>
                <a:spcPts val="0"/>
              </a:spcAft>
              <a:buFont typeface="Wingdings" pitchFamily="2" charset="2"/>
              <a:buChar char="§"/>
              <a:defRPr/>
            </a:pPr>
            <a:endParaRPr sz="800" dirty="0" smtClean="0"/>
          </a:p>
          <a:p>
            <a:pPr algn="just" eaLnBrk="1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sz="1600" b="1" dirty="0" err="1" smtClean="0"/>
              <a:t>Walutami</a:t>
            </a:r>
            <a:r>
              <a:rPr sz="1600" b="1" dirty="0" smtClean="0"/>
              <a:t> rozliczeń finansowych pomiędzy partnerami współpracy ponadnarodowej są PLN lub EUR. </a:t>
            </a:r>
            <a:r>
              <a:rPr sz="1600" b="1" u="sng" dirty="0" smtClean="0"/>
              <a:t>Umowa o współpracy ponadnarodowej powinna określać sposób przeliczania na PLN lub EUR wydatków ponoszonych przez partnera w innej walucie;</a:t>
            </a:r>
          </a:p>
          <a:p>
            <a:pPr marL="263520" indent="-263520" algn="just" eaLnBrk="1" fontAlgn="auto">
              <a:lnSpc>
                <a:spcPts val="2000"/>
              </a:lnSpc>
              <a:spcBef>
                <a:spcPts val="400"/>
              </a:spcBef>
              <a:spcAft>
                <a:spcPts val="0"/>
              </a:spcAft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sz="800" kern="0" dirty="0">
              <a:latin typeface="Calibri" pitchFamily="34"/>
            </a:endParaRPr>
          </a:p>
          <a:p>
            <a:pPr marL="263520" indent="-263520" algn="just" eaLnBrk="1" fontAlgn="auto">
              <a:lnSpc>
                <a:spcPts val="2000"/>
              </a:lnSpc>
              <a:spcBef>
                <a:spcPts val="400"/>
              </a:spcBef>
              <a:spcAft>
                <a:spcPts val="0"/>
              </a:spcAft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600" kern="0" dirty="0" smtClean="0">
                <a:latin typeface="Calibri" pitchFamily="34"/>
              </a:rPr>
              <a:t>Za prawidłowość rozliczeń z partnerami odpowiada </a:t>
            </a:r>
            <a:r>
              <a:rPr lang="pl-PL" sz="1600" b="1" kern="0" dirty="0" smtClean="0">
                <a:latin typeface="Calibri" pitchFamily="34"/>
              </a:rPr>
              <a:t>lider projektu</a:t>
            </a:r>
            <a:r>
              <a:rPr lang="pl-PL" sz="1600" kern="0" dirty="0" smtClean="0">
                <a:latin typeface="Calibri" pitchFamily="34"/>
              </a:rPr>
              <a:t>.</a:t>
            </a:r>
          </a:p>
          <a:p>
            <a:pPr marL="263520" indent="-263520" algn="just" eaLnBrk="1" fontAlgn="auto">
              <a:lnSpc>
                <a:spcPts val="2000"/>
              </a:lnSpc>
              <a:spcBef>
                <a:spcPts val="400"/>
              </a:spcBef>
              <a:spcAft>
                <a:spcPts val="0"/>
              </a:spcAft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sz="1600" kern="0" dirty="0">
              <a:latin typeface="Calibri" pitchFamily="34"/>
            </a:endParaRPr>
          </a:p>
          <a:p>
            <a:pPr marL="263520" indent="-263520" algn="just" eaLnBrk="1" fontAlgn="auto">
              <a:lnSpc>
                <a:spcPts val="2000"/>
              </a:lnSpc>
              <a:spcBef>
                <a:spcPts val="400"/>
              </a:spcBef>
              <a:spcAft>
                <a:spcPts val="0"/>
              </a:spcAft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sz="1600" kern="0" dirty="0">
              <a:latin typeface="Calibri" pitchFamily="34"/>
            </a:endParaRPr>
          </a:p>
          <a:p>
            <a:pPr algn="just" eaLnBrk="1" fontAlgn="auto">
              <a:spcAft>
                <a:spcPts val="0"/>
              </a:spcAft>
              <a:buFont typeface="Arial"/>
              <a:buChar char="•"/>
              <a:defRPr/>
            </a:pPr>
            <a:endParaRPr sz="1600" dirty="0" smtClean="0"/>
          </a:p>
          <a:p>
            <a:pPr algn="just" eaLnBrk="1" fontAlgn="auto">
              <a:spcAft>
                <a:spcPts val="0"/>
              </a:spcAft>
              <a:buFont typeface="Arial"/>
              <a:buChar char="•"/>
              <a:defRPr/>
            </a:pPr>
            <a:endParaRPr sz="1600" dirty="0" smtClean="0"/>
          </a:p>
          <a:p>
            <a:pPr algn="just" eaLnBrk="1" fontAlgn="auto">
              <a:spcAft>
                <a:spcPts val="0"/>
              </a:spcAft>
              <a:buFont typeface="Arial"/>
              <a:buChar char="•"/>
              <a:defRPr/>
            </a:pPr>
            <a:endParaRPr sz="1600" dirty="0" smtClean="0"/>
          </a:p>
          <a:p>
            <a:pPr algn="just" eaLnBrk="1" fontAlgn="auto">
              <a:spcAft>
                <a:spcPts val="0"/>
              </a:spcAft>
              <a:buFont typeface="Arial"/>
              <a:buChar char="•"/>
              <a:defRPr/>
            </a:pPr>
            <a:endParaRPr sz="1600" dirty="0" smtClean="0"/>
          </a:p>
        </p:txBody>
      </p:sp>
      <p:grpSp>
        <p:nvGrpSpPr>
          <p:cNvPr id="28676" name="Grupa 5"/>
          <p:cNvGrpSpPr>
            <a:grpSpLocks/>
          </p:cNvGrpSpPr>
          <p:nvPr/>
        </p:nvGrpSpPr>
        <p:grpSpPr bwMode="auto">
          <a:xfrm>
            <a:off x="0" y="3357562"/>
            <a:ext cx="1897062" cy="2447925"/>
            <a:chOff x="179386" y="3357567"/>
            <a:chExt cx="1897059" cy="2447921"/>
          </a:xfrm>
        </p:grpSpPr>
        <p:pic>
          <p:nvPicPr>
            <p:cNvPr id="28677" name="Picture 2" descr="http://us.123rf.com/400wm/400/400/evaners/evaners0812/evaners081200008/4033770-vector-przyk-adem-greckie-kolumny-jonowe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9386" y="3357567"/>
              <a:ext cx="1897059" cy="24479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8678" name="pole tekstowe 9"/>
            <p:cNvSpPr txBox="1">
              <a:spLocks noChangeArrowheads="1"/>
            </p:cNvSpPr>
            <p:nvPr/>
          </p:nvSpPr>
          <p:spPr bwMode="auto">
            <a:xfrm rot="-5399996">
              <a:off x="161835" y="4383345"/>
              <a:ext cx="1943941" cy="900345"/>
            </a:xfrm>
            <a:prstGeom prst="rect">
              <a:avLst/>
            </a:prstGeom>
            <a:solidFill>
              <a:srgbClr val="953735"/>
            </a:solidFill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pl-PL" sz="2000" b="1">
                  <a:solidFill>
                    <a:srgbClr val="FFFFFF"/>
                  </a:solidFill>
                  <a:latin typeface="Calibri" pitchFamily="34" charset="0"/>
                </a:rPr>
                <a:t>FINANSOWANIE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ytuł 1"/>
          <p:cNvSpPr>
            <a:spLocks noGrp="1"/>
          </p:cNvSpPr>
          <p:nvPr>
            <p:ph type="title"/>
          </p:nvPr>
        </p:nvSpPr>
        <p:spPr>
          <a:xfrm>
            <a:off x="2843213" y="-26988"/>
            <a:ext cx="5843587" cy="1143001"/>
          </a:xfrm>
        </p:spPr>
        <p:txBody>
          <a:bodyPr/>
          <a:lstStyle/>
          <a:p>
            <a:pPr algn="r" eaLnBrk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2400" b="1" dirty="0" smtClean="0">
                <a:solidFill>
                  <a:srgbClr val="C00000"/>
                </a:solidFill>
              </a:rPr>
              <a:t>FINANSOWANIE PARTNERA PONADNARODOWEGO</a:t>
            </a:r>
            <a:endParaRPr lang="en-GB" sz="28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315" name="Symbol zastępczy zawartości 4"/>
          <p:cNvSpPr>
            <a:spLocks noGrp="1"/>
          </p:cNvSpPr>
          <p:nvPr>
            <p:ph idx="1"/>
          </p:nvPr>
        </p:nvSpPr>
        <p:spPr>
          <a:xfrm>
            <a:off x="2000232" y="1214422"/>
            <a:ext cx="6929486" cy="4446603"/>
          </a:xfrm>
        </p:spPr>
        <p:txBody>
          <a:bodyPr/>
          <a:lstStyle/>
          <a:p>
            <a:pPr marL="263520" indent="-263520" algn="just" eaLnBrk="1" fontAlgn="auto">
              <a:lnSpc>
                <a:spcPts val="2000"/>
              </a:lnSpc>
              <a:spcBef>
                <a:spcPts val="400"/>
              </a:spcBef>
              <a:spcAft>
                <a:spcPts val="0"/>
              </a:spcAft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sz="1600" b="1" kern="0" dirty="0" err="1" smtClean="0"/>
              <a:t>Partnerowi</a:t>
            </a:r>
            <a:r>
              <a:rPr sz="1600" b="1" kern="0" dirty="0" smtClean="0"/>
              <a:t> </a:t>
            </a:r>
            <a:r>
              <a:rPr sz="1600" b="1" kern="0" dirty="0"/>
              <a:t>ponadnarodowemu nie przysługują koszty pośrednie </a:t>
            </a:r>
            <a:r>
              <a:rPr sz="1600" kern="0" dirty="0"/>
              <a:t>w związku z realizacją zadań objętych projektem PO KL i finansowanych ze środków Programu</a:t>
            </a:r>
            <a:r>
              <a:rPr sz="1600" kern="0" dirty="0" smtClean="0"/>
              <a:t>;</a:t>
            </a:r>
          </a:p>
          <a:p>
            <a:pPr marL="263520" indent="-263520" algn="just" eaLnBrk="1" fontAlgn="auto">
              <a:lnSpc>
                <a:spcPts val="2000"/>
              </a:lnSpc>
              <a:spcBef>
                <a:spcPts val="400"/>
              </a:spcBef>
              <a:spcAft>
                <a:spcPts val="0"/>
              </a:spcAft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sz="400" kern="0" dirty="0">
              <a:latin typeface="Calibri" pitchFamily="34"/>
            </a:endParaRPr>
          </a:p>
          <a:p>
            <a:pPr marL="263520" indent="-263520" algn="just" eaLnBrk="1" fontAlgn="auto">
              <a:lnSpc>
                <a:spcPts val="2000"/>
              </a:lnSpc>
              <a:spcBef>
                <a:spcPts val="400"/>
              </a:spcBef>
              <a:spcAft>
                <a:spcPts val="0"/>
              </a:spcAft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600" kern="0" dirty="0" smtClean="0">
                <a:latin typeface="Calibri" pitchFamily="34"/>
              </a:rPr>
              <a:t>W przypadku projektów realizowanych w partnerstwie </a:t>
            </a:r>
            <a:r>
              <a:rPr lang="pl-PL" sz="1600" b="1" kern="0" dirty="0" smtClean="0">
                <a:latin typeface="Calibri" pitchFamily="34"/>
              </a:rPr>
              <a:t>limity kosztów zarządzania mogą ulec zwiększeniu o 2 punkty procentowe dla każdego partnera</a:t>
            </a:r>
            <a:r>
              <a:rPr lang="pl-PL" sz="1600" kern="0" dirty="0" smtClean="0">
                <a:latin typeface="Calibri" pitchFamily="34"/>
              </a:rPr>
              <a:t>, jednak nie więcej niż łącznie o 10 punktów procentowych w ramach projektu. Powyższe dotyczy również PWP, z zastrzeżeniem że zwiększone koszty przypadają wyłącznie liderowi, nie partnerowi.</a:t>
            </a:r>
          </a:p>
          <a:p>
            <a:pPr marL="263520" indent="-263520" algn="just" eaLnBrk="1" fontAlgn="auto">
              <a:lnSpc>
                <a:spcPts val="2000"/>
              </a:lnSpc>
              <a:spcBef>
                <a:spcPts val="400"/>
              </a:spcBef>
              <a:spcAft>
                <a:spcPts val="0"/>
              </a:spcAft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400" kern="0" dirty="0" smtClean="0"/>
          </a:p>
          <a:p>
            <a:pPr marL="263520" indent="-263520" algn="just" eaLnBrk="1" fontAlgn="auto">
              <a:lnSpc>
                <a:spcPts val="2000"/>
              </a:lnSpc>
              <a:spcBef>
                <a:spcPts val="400"/>
              </a:spcBef>
              <a:spcAft>
                <a:spcPts val="0"/>
              </a:spcAft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600" kern="0" dirty="0" smtClean="0"/>
              <a:t>W przypadku finansowania w ramach projektu PO KL zadań, za które odpowiada partner ponadnarodowy, </a:t>
            </a:r>
            <a:r>
              <a:rPr lang="pl-PL" sz="1600" b="1" u="sng" kern="0" dirty="0" smtClean="0"/>
              <a:t>umowa o współpracy ponadnarodowej powinna przewidywać możliwość dokonania kontroli w siedzibie partnera ponadnarodowego. </a:t>
            </a:r>
            <a:r>
              <a:rPr lang="pl-PL" sz="1600" kern="0" dirty="0" smtClean="0"/>
              <a:t>Prawo do kontroli powinno przysługiwać właściwym organom kontrolnym (np. IZ, IP, KE), jak też samemu beneficjentowi (liderowi).</a:t>
            </a:r>
          </a:p>
          <a:p>
            <a:pPr algn="just" eaLnBrk="1" fontAlgn="auto">
              <a:spcAft>
                <a:spcPts val="0"/>
              </a:spcAft>
              <a:buFont typeface="Arial"/>
              <a:buChar char="•"/>
              <a:defRPr/>
            </a:pPr>
            <a:endParaRPr sz="1600" dirty="0" smtClean="0"/>
          </a:p>
        </p:txBody>
      </p:sp>
      <p:grpSp>
        <p:nvGrpSpPr>
          <p:cNvPr id="29700" name="Grupa 5"/>
          <p:cNvGrpSpPr>
            <a:grpSpLocks/>
          </p:cNvGrpSpPr>
          <p:nvPr/>
        </p:nvGrpSpPr>
        <p:grpSpPr bwMode="auto">
          <a:xfrm>
            <a:off x="179388" y="3357563"/>
            <a:ext cx="1897062" cy="2447925"/>
            <a:chOff x="179386" y="3357567"/>
            <a:chExt cx="1897059" cy="2447921"/>
          </a:xfrm>
        </p:grpSpPr>
        <p:pic>
          <p:nvPicPr>
            <p:cNvPr id="29701" name="Picture 2" descr="http://us.123rf.com/400wm/400/400/evaners/evaners0812/evaners081200008/4033770-vector-przyk-adem-greckie-kolumny-jonowe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9386" y="3357567"/>
              <a:ext cx="1897059" cy="24479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9702" name="pole tekstowe 9"/>
            <p:cNvSpPr txBox="1">
              <a:spLocks noChangeArrowheads="1"/>
            </p:cNvSpPr>
            <p:nvPr/>
          </p:nvSpPr>
          <p:spPr bwMode="auto">
            <a:xfrm rot="-5399996">
              <a:off x="161835" y="4383345"/>
              <a:ext cx="1943941" cy="900345"/>
            </a:xfrm>
            <a:prstGeom prst="rect">
              <a:avLst/>
            </a:prstGeom>
            <a:solidFill>
              <a:srgbClr val="953735"/>
            </a:solidFill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pl-PL" sz="2000" b="1">
                  <a:solidFill>
                    <a:srgbClr val="FFFFFF"/>
                  </a:solidFill>
                  <a:latin typeface="Calibri" pitchFamily="34" charset="0"/>
                </a:rPr>
                <a:t>FINANSOWANIE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ymbol zastępczy zawartości 8"/>
          <p:cNvSpPr txBox="1">
            <a:spLocks noGrp="1"/>
          </p:cNvSpPr>
          <p:nvPr>
            <p:ph idx="1"/>
          </p:nvPr>
        </p:nvSpPr>
        <p:spPr/>
        <p:txBody>
          <a:bodyPr anchorCtr="1"/>
          <a:lstStyle/>
          <a:p>
            <a:pPr algn="ctr" eaLnBrk="1">
              <a:spcBef>
                <a:spcPts val="200"/>
              </a:spcBef>
              <a:buFont typeface="Arial" pitchFamily="34" charset="0"/>
              <a:buNone/>
            </a:pPr>
            <a:endParaRPr sz="900" b="1" smtClean="0">
              <a:latin typeface="Calibri" pitchFamily="34" charset="0"/>
            </a:endParaRPr>
          </a:p>
          <a:p>
            <a:pPr algn="ctr" eaLnBrk="1">
              <a:buFont typeface="Arial" pitchFamily="34" charset="0"/>
              <a:buNone/>
            </a:pPr>
            <a:r>
              <a:rPr sz="2000" b="1" smtClean="0">
                <a:latin typeface="Calibri" pitchFamily="34" charset="0"/>
              </a:rPr>
              <a:t> </a:t>
            </a:r>
            <a:endParaRPr b="1" smtClean="0">
              <a:latin typeface="Calibri" pitchFamily="34" charset="0"/>
            </a:endParaRPr>
          </a:p>
        </p:txBody>
      </p:sp>
      <p:sp>
        <p:nvSpPr>
          <p:cNvPr id="3" name="Symbol zastępczy zawartości 2"/>
          <p:cNvSpPr txBox="1"/>
          <p:nvPr/>
        </p:nvSpPr>
        <p:spPr>
          <a:xfrm>
            <a:off x="2124075" y="1052513"/>
            <a:ext cx="6119813" cy="467042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just" fontAlgn="auto" hangingPunct="0">
              <a:lnSpc>
                <a:spcPts val="2000"/>
              </a:lnSpc>
              <a:spcBef>
                <a:spcPts val="3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400" kern="0">
              <a:solidFill>
                <a:srgbClr val="000000"/>
              </a:solidFill>
              <a:latin typeface="Arial" pitchFamily="34"/>
            </a:endParaRPr>
          </a:p>
          <a:p>
            <a:pPr algn="just" fontAlgn="auto" hangingPunct="0">
              <a:lnSpc>
                <a:spcPts val="2000"/>
              </a:lnSpc>
              <a:spcBef>
                <a:spcPts val="3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400" kern="0">
              <a:solidFill>
                <a:srgbClr val="000000"/>
              </a:solidFill>
              <a:latin typeface="Arial" pitchFamily="34"/>
            </a:endParaRPr>
          </a:p>
          <a:p>
            <a:pPr algn="just" fontAlgn="auto" hangingPunct="0">
              <a:lnSpc>
                <a:spcPts val="2000"/>
              </a:lnSpc>
              <a:spcBef>
                <a:spcPts val="3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400" kern="0">
              <a:solidFill>
                <a:srgbClr val="000000"/>
              </a:solidFill>
              <a:latin typeface="Arial" pitchFamily="34"/>
            </a:endParaRPr>
          </a:p>
          <a:p>
            <a:pPr marL="342900" indent="-342900" fontAlgn="auto">
              <a:spcBef>
                <a:spcPts val="4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600" b="1" kern="0">
              <a:solidFill>
                <a:srgbClr val="FF6600"/>
              </a:solidFill>
              <a:latin typeface="Calibri"/>
            </a:endParaRPr>
          </a:p>
        </p:txBody>
      </p:sp>
      <p:sp>
        <p:nvSpPr>
          <p:cNvPr id="30724" name="Tytuł 1"/>
          <p:cNvSpPr txBox="1">
            <a:spLocks noGrp="1"/>
          </p:cNvSpPr>
          <p:nvPr>
            <p:ph type="title"/>
          </p:nvPr>
        </p:nvSpPr>
        <p:spPr>
          <a:xfrm>
            <a:off x="2195513" y="188913"/>
            <a:ext cx="6804025" cy="782637"/>
          </a:xfrm>
        </p:spPr>
        <p:txBody>
          <a:bodyPr/>
          <a:lstStyle/>
          <a:p>
            <a:pPr eaLnBrk="1" hangingPunct="1"/>
            <a:r>
              <a:rPr sz="2800" b="1" smtClean="0">
                <a:solidFill>
                  <a:srgbClr val="215968"/>
                </a:solidFill>
                <a:latin typeface="Calibri" pitchFamily="34" charset="0"/>
              </a:rPr>
              <a:t>WYMAGANE DOKUMENTY</a:t>
            </a:r>
          </a:p>
        </p:txBody>
      </p:sp>
      <p:grpSp>
        <p:nvGrpSpPr>
          <p:cNvPr id="30725" name="Grupa 7"/>
          <p:cNvGrpSpPr>
            <a:grpSpLocks/>
          </p:cNvGrpSpPr>
          <p:nvPr/>
        </p:nvGrpSpPr>
        <p:grpSpPr bwMode="auto">
          <a:xfrm>
            <a:off x="0" y="3429000"/>
            <a:ext cx="1897063" cy="2447925"/>
            <a:chOff x="0" y="3429000"/>
            <a:chExt cx="1897059" cy="2447921"/>
          </a:xfrm>
        </p:grpSpPr>
        <p:pic>
          <p:nvPicPr>
            <p:cNvPr id="30736" name="Picture 2" descr="http://us.123rf.com/400wm/400/400/evaners/evaners0812/evaners081200008/4033770-vector-przyk-adem-greckie-kolumny-jonowe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3429000"/>
              <a:ext cx="1897059" cy="24479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737" name="pole tekstowe 12"/>
            <p:cNvSpPr txBox="1">
              <a:spLocks noChangeArrowheads="1"/>
            </p:cNvSpPr>
            <p:nvPr/>
          </p:nvSpPr>
          <p:spPr bwMode="auto">
            <a:xfrm rot="-5399996">
              <a:off x="25174" y="4472677"/>
              <a:ext cx="1835740" cy="900345"/>
            </a:xfrm>
            <a:prstGeom prst="rect">
              <a:avLst/>
            </a:prstGeom>
            <a:solidFill>
              <a:srgbClr val="31859C"/>
            </a:solidFill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pl-PL" sz="2000" b="1">
                  <a:solidFill>
                    <a:srgbClr val="FFFFFF"/>
                  </a:solidFill>
                  <a:latin typeface="Calibri" pitchFamily="34" charset="0"/>
                </a:rPr>
                <a:t>WYMAGANE DOKUMENTY</a:t>
              </a:r>
            </a:p>
          </p:txBody>
        </p:sp>
      </p:grpSp>
      <p:sp>
        <p:nvSpPr>
          <p:cNvPr id="30726" name="Prostokąt 13"/>
          <p:cNvSpPr>
            <a:spLocks noChangeArrowheads="1"/>
          </p:cNvSpPr>
          <p:nvPr/>
        </p:nvSpPr>
        <p:spPr bwMode="auto">
          <a:xfrm>
            <a:off x="827088" y="1268413"/>
            <a:ext cx="1873250" cy="1285875"/>
          </a:xfrm>
          <a:prstGeom prst="rect">
            <a:avLst/>
          </a:prstGeom>
          <a:gradFill rotWithShape="0">
            <a:gsLst>
              <a:gs pos="0">
                <a:srgbClr val="0B323C"/>
              </a:gs>
              <a:gs pos="100000">
                <a:srgbClr val="154C5A"/>
              </a:gs>
            </a:gsLst>
            <a:lin ang="18900000"/>
          </a:gradFill>
          <a:ln w="25402">
            <a:solidFill>
              <a:srgbClr val="A6A6A6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/>
            <a:r>
              <a:rPr lang="pl-PL" b="1">
                <a:solidFill>
                  <a:srgbClr val="FFFFFF"/>
                </a:solidFill>
                <a:latin typeface="Calibri" pitchFamily="34" charset="0"/>
              </a:rPr>
              <a:t>Wniosek o dofinansowanie</a:t>
            </a:r>
          </a:p>
          <a:p>
            <a:pPr algn="ctr"/>
            <a:r>
              <a:rPr lang="pl-PL" b="1">
                <a:solidFill>
                  <a:srgbClr val="FFFFFF"/>
                </a:solidFill>
                <a:latin typeface="Calibri" pitchFamily="34" charset="0"/>
              </a:rPr>
              <a:t>+</a:t>
            </a:r>
          </a:p>
          <a:p>
            <a:pPr algn="ctr"/>
            <a:r>
              <a:rPr lang="pl-PL" b="1">
                <a:solidFill>
                  <a:srgbClr val="FFFFFF"/>
                </a:solidFill>
                <a:latin typeface="Calibri" pitchFamily="34" charset="0"/>
              </a:rPr>
              <a:t>list intencyjny</a:t>
            </a:r>
          </a:p>
        </p:txBody>
      </p:sp>
      <p:sp>
        <p:nvSpPr>
          <p:cNvPr id="9" name="Prostokąt 14"/>
          <p:cNvSpPr/>
          <p:nvPr/>
        </p:nvSpPr>
        <p:spPr>
          <a:xfrm>
            <a:off x="3635892" y="1268757"/>
            <a:ext cx="1872206" cy="1296143"/>
          </a:xfrm>
          <a:prstGeom prst="rect">
            <a:avLst/>
          </a:prstGeom>
          <a:gradFill>
            <a:gsLst>
              <a:gs pos="0">
                <a:srgbClr val="134E5D"/>
              </a:gs>
              <a:gs pos="100000">
                <a:srgbClr val="217389"/>
              </a:gs>
            </a:gsLst>
            <a:path path="circle">
              <a:fillToRect r="100000" b="100000"/>
            </a:path>
          </a:gradFill>
          <a:ln w="25402">
            <a:solidFill>
              <a:srgbClr val="A6A6A6"/>
            </a:solidFill>
            <a:prstDash val="solid"/>
          </a:ln>
        </p:spPr>
        <p:txBody>
          <a:bodyPr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b="1" kern="0">
                <a:solidFill>
                  <a:srgbClr val="FFFFFF"/>
                </a:solidFill>
                <a:latin typeface="Calibri"/>
              </a:rPr>
              <a:t>Umowa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b="1" kern="0">
                <a:solidFill>
                  <a:srgbClr val="FFFFFF"/>
                </a:solidFill>
                <a:latin typeface="Calibri"/>
              </a:rPr>
              <a:t>o współpracy ponadnarodowej</a:t>
            </a:r>
          </a:p>
        </p:txBody>
      </p:sp>
      <p:sp>
        <p:nvSpPr>
          <p:cNvPr id="10" name="Prostokąt 15"/>
          <p:cNvSpPr/>
          <p:nvPr/>
        </p:nvSpPr>
        <p:spPr>
          <a:xfrm>
            <a:off x="6300188" y="1268757"/>
            <a:ext cx="1728188" cy="1289047"/>
          </a:xfrm>
          <a:prstGeom prst="rect">
            <a:avLst/>
          </a:prstGeom>
          <a:gradFill>
            <a:gsLst>
              <a:gs pos="0">
                <a:srgbClr val="134E5D"/>
              </a:gs>
              <a:gs pos="100000">
                <a:srgbClr val="217389"/>
              </a:gs>
            </a:gsLst>
            <a:path path="circle">
              <a:fillToRect r="100000" b="100000"/>
            </a:path>
          </a:gradFill>
          <a:ln w="25402">
            <a:solidFill>
              <a:srgbClr val="7F7F7F"/>
            </a:solidFill>
            <a:prstDash val="solid"/>
          </a:ln>
        </p:spPr>
        <p:txBody>
          <a:bodyPr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b="1" kern="0">
                <a:solidFill>
                  <a:srgbClr val="FFFFFF"/>
                </a:solidFill>
                <a:latin typeface="Calibri"/>
              </a:rPr>
              <a:t>Umowa o dofinansowanie</a:t>
            </a:r>
          </a:p>
        </p:txBody>
      </p:sp>
      <p:sp>
        <p:nvSpPr>
          <p:cNvPr id="30733" name="Strzałka w prawo 16"/>
          <p:cNvSpPr>
            <a:spLocks/>
          </p:cNvSpPr>
          <p:nvPr/>
        </p:nvSpPr>
        <p:spPr bwMode="auto">
          <a:xfrm>
            <a:off x="5651500" y="1773238"/>
            <a:ext cx="360363" cy="287337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0 w 21600"/>
              <a:gd name="T7" fmla="*/ 2147483647 h 21600"/>
              <a:gd name="T8" fmla="*/ 2147483647 w 21600"/>
              <a:gd name="T9" fmla="*/ 0 h 21600"/>
              <a:gd name="T10" fmla="*/ 2147483647 w 21600"/>
              <a:gd name="T11" fmla="*/ 2147483647 h 21600"/>
              <a:gd name="T12" fmla="*/ 17694720 60000 65536"/>
              <a:gd name="T13" fmla="*/ 0 60000 65536"/>
              <a:gd name="T14" fmla="*/ 5898240 60000 65536"/>
              <a:gd name="T15" fmla="*/ 11796480 60000 65536"/>
              <a:gd name="T16" fmla="*/ 17694720 60000 65536"/>
              <a:gd name="T17" fmla="*/ 5898240 60000 65536"/>
              <a:gd name="T18" fmla="*/ 0 w 21600"/>
              <a:gd name="T19" fmla="*/ 5400 h 21600"/>
              <a:gd name="T20" fmla="*/ 17295 w 21600"/>
              <a:gd name="T21" fmla="*/ 162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0" y="5400"/>
                </a:moveTo>
                <a:lnTo>
                  <a:pt x="12989" y="5400"/>
                </a:lnTo>
                <a:lnTo>
                  <a:pt x="12989" y="0"/>
                </a:lnTo>
                <a:lnTo>
                  <a:pt x="21600" y="10800"/>
                </a:lnTo>
                <a:lnTo>
                  <a:pt x="12989" y="21600"/>
                </a:lnTo>
                <a:lnTo>
                  <a:pt x="12989" y="16200"/>
                </a:lnTo>
                <a:lnTo>
                  <a:pt x="0" y="16200"/>
                </a:lnTo>
                <a:close/>
              </a:path>
            </a:pathLst>
          </a:custGeom>
          <a:solidFill>
            <a:srgbClr val="FF6600"/>
          </a:solidFill>
          <a:ln w="25402">
            <a:solidFill>
              <a:srgbClr val="385D8A"/>
            </a:solidFill>
            <a:prstDash val="solid"/>
            <a:round/>
            <a:headEnd/>
            <a:tailEnd/>
          </a:ln>
        </p:spPr>
        <p:txBody>
          <a:bodyPr anchor="ctr" anchorCtr="1"/>
          <a:lstStyle/>
          <a:p>
            <a:endParaRPr lang="pl-PL"/>
          </a:p>
        </p:txBody>
      </p:sp>
      <p:sp>
        <p:nvSpPr>
          <p:cNvPr id="30734" name="Strzałka w prawo 17"/>
          <p:cNvSpPr>
            <a:spLocks/>
          </p:cNvSpPr>
          <p:nvPr/>
        </p:nvSpPr>
        <p:spPr bwMode="auto">
          <a:xfrm>
            <a:off x="2916238" y="1773238"/>
            <a:ext cx="360362" cy="287337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0 w 21600"/>
              <a:gd name="T7" fmla="*/ 2147483647 h 21600"/>
              <a:gd name="T8" fmla="*/ 2147483647 w 21600"/>
              <a:gd name="T9" fmla="*/ 0 h 21600"/>
              <a:gd name="T10" fmla="*/ 2147483647 w 21600"/>
              <a:gd name="T11" fmla="*/ 2147483647 h 21600"/>
              <a:gd name="T12" fmla="*/ 17694720 60000 65536"/>
              <a:gd name="T13" fmla="*/ 0 60000 65536"/>
              <a:gd name="T14" fmla="*/ 5898240 60000 65536"/>
              <a:gd name="T15" fmla="*/ 11796480 60000 65536"/>
              <a:gd name="T16" fmla="*/ 17694720 60000 65536"/>
              <a:gd name="T17" fmla="*/ 5898240 60000 65536"/>
              <a:gd name="T18" fmla="*/ 0 w 21600"/>
              <a:gd name="T19" fmla="*/ 5400 h 21600"/>
              <a:gd name="T20" fmla="*/ 17295 w 21600"/>
              <a:gd name="T21" fmla="*/ 162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0" y="5400"/>
                </a:moveTo>
                <a:lnTo>
                  <a:pt x="12989" y="5400"/>
                </a:lnTo>
                <a:lnTo>
                  <a:pt x="12989" y="0"/>
                </a:lnTo>
                <a:lnTo>
                  <a:pt x="21600" y="10800"/>
                </a:lnTo>
                <a:lnTo>
                  <a:pt x="12989" y="21600"/>
                </a:lnTo>
                <a:lnTo>
                  <a:pt x="12989" y="16200"/>
                </a:lnTo>
                <a:lnTo>
                  <a:pt x="0" y="16200"/>
                </a:lnTo>
                <a:close/>
              </a:path>
            </a:pathLst>
          </a:custGeom>
          <a:solidFill>
            <a:srgbClr val="F57B17"/>
          </a:solidFill>
          <a:ln w="25402">
            <a:solidFill>
              <a:srgbClr val="385D8A"/>
            </a:solidFill>
            <a:prstDash val="solid"/>
            <a:round/>
            <a:headEnd/>
            <a:tailEnd/>
          </a:ln>
        </p:spPr>
        <p:txBody>
          <a:bodyPr anchor="ctr" anchorCtr="1"/>
          <a:lstStyle/>
          <a:p>
            <a:endParaRPr lang="pl-PL"/>
          </a:p>
        </p:txBody>
      </p:sp>
      <p:sp>
        <p:nvSpPr>
          <p:cNvPr id="13" name="Symbol zastępczy zawartości 2"/>
          <p:cNvSpPr txBox="1"/>
          <p:nvPr/>
        </p:nvSpPr>
        <p:spPr>
          <a:xfrm>
            <a:off x="2276475" y="2997200"/>
            <a:ext cx="6327775" cy="28781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00050" lvl="2" indent="-400050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b="1" kern="0" dirty="0">
                <a:solidFill>
                  <a:srgbClr val="000000"/>
                </a:solidFill>
                <a:latin typeface="Calibri" pitchFamily="34"/>
              </a:rPr>
              <a:t>LIST </a:t>
            </a:r>
            <a:r>
              <a:rPr lang="pl-PL" kern="0" dirty="0">
                <a:solidFill>
                  <a:srgbClr val="000000"/>
                </a:solidFill>
                <a:latin typeface="Calibri" pitchFamily="34"/>
              </a:rPr>
              <a:t>oraz </a:t>
            </a:r>
            <a:r>
              <a:rPr lang="pl-PL" b="1" kern="0" dirty="0">
                <a:solidFill>
                  <a:srgbClr val="000000"/>
                </a:solidFill>
                <a:latin typeface="Calibri" pitchFamily="34"/>
              </a:rPr>
              <a:t>UMOWA O WSPÓŁPRACY PONADNAROWEJ </a:t>
            </a:r>
            <a:r>
              <a:rPr lang="pl-PL" kern="0" dirty="0">
                <a:solidFill>
                  <a:srgbClr val="000000"/>
                </a:solidFill>
                <a:latin typeface="Calibri" pitchFamily="34"/>
              </a:rPr>
              <a:t>są:</a:t>
            </a:r>
          </a:p>
          <a:p>
            <a:pPr marL="400050" lvl="2" indent="-400050" fontAlgn="auto"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600" kern="0" dirty="0">
                <a:solidFill>
                  <a:srgbClr val="000000"/>
                </a:solidFill>
                <a:latin typeface="Calibri" pitchFamily="34"/>
              </a:rPr>
              <a:t>przygotowywane w oparciu o </a:t>
            </a:r>
            <a:r>
              <a:rPr lang="pl-PL" sz="1600" b="1" kern="0" dirty="0">
                <a:solidFill>
                  <a:srgbClr val="000000"/>
                </a:solidFill>
                <a:latin typeface="Calibri" pitchFamily="34"/>
              </a:rPr>
              <a:t>wzory obowiązujące </a:t>
            </a:r>
            <a:r>
              <a:rPr lang="pl-PL" sz="1600" kern="0" dirty="0">
                <a:solidFill>
                  <a:srgbClr val="000000"/>
                </a:solidFill>
                <a:latin typeface="Calibri" pitchFamily="34"/>
              </a:rPr>
              <a:t>w PO KL, których zakres może być poszerzony zgodnie z Zasadami dokonywania wyboru projektów w ramach PO KL</a:t>
            </a:r>
          </a:p>
          <a:p>
            <a:pPr marL="400050" lvl="2" indent="-400050" fontAlgn="auto"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600" kern="0" dirty="0">
                <a:solidFill>
                  <a:srgbClr val="000000"/>
                </a:solidFill>
                <a:latin typeface="Calibri" pitchFamily="34"/>
              </a:rPr>
              <a:t>składane w </a:t>
            </a:r>
            <a:r>
              <a:rPr lang="pl-PL" sz="1600" b="1" kern="0" dirty="0">
                <a:solidFill>
                  <a:srgbClr val="000000"/>
                </a:solidFill>
                <a:latin typeface="Calibri" pitchFamily="34"/>
              </a:rPr>
              <a:t>j. ang., </a:t>
            </a:r>
            <a:r>
              <a:rPr lang="pl-PL" sz="1600" b="1" kern="0" dirty="0" err="1">
                <a:solidFill>
                  <a:srgbClr val="000000"/>
                </a:solidFill>
                <a:latin typeface="Calibri" pitchFamily="34"/>
              </a:rPr>
              <a:t>niem</a:t>
            </a:r>
            <a:r>
              <a:rPr lang="pl-PL" sz="1600" b="1" kern="0" dirty="0">
                <a:solidFill>
                  <a:srgbClr val="000000"/>
                </a:solidFill>
                <a:latin typeface="Calibri" pitchFamily="34"/>
              </a:rPr>
              <a:t>., franc. lub polskim </a:t>
            </a:r>
            <a:r>
              <a:rPr lang="pl-PL" sz="1600" kern="0" dirty="0">
                <a:solidFill>
                  <a:srgbClr val="000000"/>
                </a:solidFill>
                <a:latin typeface="Calibri" pitchFamily="34"/>
              </a:rPr>
              <a:t>(+ tłumaczenie pomocnicze)</a:t>
            </a:r>
          </a:p>
          <a:p>
            <a:pPr marL="400050" lvl="2" indent="-400050" fontAlgn="auto"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600" kern="0" dirty="0">
                <a:solidFill>
                  <a:srgbClr val="000000"/>
                </a:solidFill>
                <a:latin typeface="Calibri" pitchFamily="34"/>
              </a:rPr>
              <a:t>kopia listu intencyjnego stanowi jedyny załącznik do wniosku</a:t>
            </a:r>
            <a:br>
              <a:rPr lang="pl-PL" sz="1600" kern="0" dirty="0">
                <a:solidFill>
                  <a:srgbClr val="000000"/>
                </a:solidFill>
                <a:latin typeface="Calibri" pitchFamily="34"/>
              </a:rPr>
            </a:br>
            <a:r>
              <a:rPr lang="pl-PL" sz="1600" kern="0" dirty="0">
                <a:solidFill>
                  <a:srgbClr val="000000"/>
                </a:solidFill>
                <a:latin typeface="Calibri" pitchFamily="34"/>
              </a:rPr>
              <a:t>o dofinansowanie, list jest </a:t>
            </a:r>
            <a:r>
              <a:rPr lang="pl-PL" sz="1600" b="1" kern="0" dirty="0">
                <a:solidFill>
                  <a:srgbClr val="000000"/>
                </a:solidFill>
                <a:latin typeface="Calibri" pitchFamily="34"/>
              </a:rPr>
              <a:t>podpisywany przez projektodawcę</a:t>
            </a:r>
            <a:br>
              <a:rPr lang="pl-PL" sz="1600" b="1" kern="0" dirty="0">
                <a:solidFill>
                  <a:srgbClr val="000000"/>
                </a:solidFill>
                <a:latin typeface="Calibri" pitchFamily="34"/>
              </a:rPr>
            </a:br>
            <a:r>
              <a:rPr lang="pl-PL" sz="1600" b="1" kern="0" dirty="0">
                <a:solidFill>
                  <a:srgbClr val="000000"/>
                </a:solidFill>
                <a:latin typeface="Calibri" pitchFamily="34"/>
              </a:rPr>
              <a:t>i partnerów ponadnarodowych </a:t>
            </a:r>
            <a:r>
              <a:rPr lang="pl-PL" sz="1600" kern="0" dirty="0">
                <a:solidFill>
                  <a:srgbClr val="000000"/>
                </a:solidFill>
                <a:latin typeface="Calibri" pitchFamily="34"/>
              </a:rPr>
              <a:t>(partnerzy ponadnarodowi</a:t>
            </a:r>
            <a:br>
              <a:rPr lang="pl-PL" sz="1600" kern="0" dirty="0">
                <a:solidFill>
                  <a:srgbClr val="000000"/>
                </a:solidFill>
                <a:latin typeface="Calibri" pitchFamily="34"/>
              </a:rPr>
            </a:br>
            <a:r>
              <a:rPr lang="pl-PL" sz="1600" kern="0" dirty="0">
                <a:solidFill>
                  <a:srgbClr val="000000"/>
                </a:solidFill>
                <a:latin typeface="Calibri" pitchFamily="34"/>
              </a:rPr>
              <a:t>nie podpisują wniosku o dofinansowanie)</a:t>
            </a:r>
          </a:p>
          <a:p>
            <a:pPr marL="400050" lvl="2" indent="-400050" fontAlgn="auto"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600" b="1" kern="0" dirty="0">
                <a:solidFill>
                  <a:srgbClr val="000000"/>
                </a:solidFill>
                <a:latin typeface="Calibri" pitchFamily="34"/>
              </a:rPr>
              <a:t>maksymalnie 3 listy i umowy w ramach 1 wniosku </a:t>
            </a:r>
            <a:r>
              <a:rPr lang="pl-PL" sz="1600" kern="0" dirty="0">
                <a:solidFill>
                  <a:srgbClr val="000000"/>
                </a:solidFill>
                <a:latin typeface="Calibri" pitchFamily="34"/>
              </a:rPr>
              <a:t>o dofinansowanie</a:t>
            </a:r>
          </a:p>
          <a:p>
            <a:pPr marL="400050" lvl="2" indent="-400050" fontAlgn="auto">
              <a:spcBef>
                <a:spcPts val="0"/>
              </a:spcBef>
              <a:spcAft>
                <a:spcPts val="0"/>
              </a:spcAft>
              <a:buSzPct val="100000"/>
              <a:buFontTx/>
              <a:buChar char="-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600" kern="0" dirty="0">
              <a:solidFill>
                <a:srgbClr val="000000"/>
              </a:solidFill>
              <a:latin typeface="Arial" pitchFamily="34"/>
            </a:endParaRPr>
          </a:p>
          <a:p>
            <a:pPr marL="177795" indent="-177795" algn="just" fontAlgn="auto" hangingPunct="0">
              <a:lnSpc>
                <a:spcPts val="2000"/>
              </a:lnSpc>
              <a:spcBef>
                <a:spcPts val="300"/>
              </a:spcBef>
              <a:spcAft>
                <a:spcPts val="0"/>
              </a:spcAft>
              <a:buSzPct val="100000"/>
              <a:buFont typeface="Wingdings" pitchFamily="2"/>
              <a:buChar char="§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400" kern="0" dirty="0">
              <a:solidFill>
                <a:srgbClr val="000000"/>
              </a:solidFill>
              <a:latin typeface="Arial" pitchFamily="34"/>
            </a:endParaRPr>
          </a:p>
          <a:p>
            <a:pPr marL="342900" indent="-342900" fontAlgn="auto">
              <a:spcBef>
                <a:spcPts val="40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600" b="1" kern="0" dirty="0">
              <a:solidFill>
                <a:srgbClr val="FF6600"/>
              </a:solidFill>
              <a:latin typeface="Calibri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Grp="1"/>
          </p:cNvSpPr>
          <p:nvPr>
            <p:ph idx="1"/>
          </p:nvPr>
        </p:nvSpPr>
        <p:spPr>
          <a:xfrm>
            <a:off x="611188" y="1484313"/>
            <a:ext cx="8066087" cy="3729037"/>
          </a:xfrm>
        </p:spPr>
        <p:txBody>
          <a:bodyPr/>
          <a:lstStyle/>
          <a:p>
            <a:pPr marL="0" indent="0" eaLnBrk="1" fontAlgn="auto" hangingPunct="1">
              <a:spcBef>
                <a:spcPts val="500"/>
              </a:spcBef>
              <a:spcAft>
                <a:spcPts val="0"/>
              </a:spcAft>
              <a:buFont typeface="Arial"/>
              <a:buNone/>
              <a:defRPr/>
            </a:pPr>
            <a:r>
              <a:rPr sz="2000" dirty="0" err="1" smtClean="0"/>
              <a:t>Identyfikacja</a:t>
            </a:r>
            <a:r>
              <a:rPr sz="2000" dirty="0" smtClean="0"/>
              <a:t> </a:t>
            </a:r>
            <a:r>
              <a:rPr sz="2000" dirty="0" err="1" smtClean="0"/>
              <a:t>zagrożeń</a:t>
            </a:r>
            <a:r>
              <a:rPr sz="2000" dirty="0" smtClean="0"/>
              <a:t> </a:t>
            </a:r>
            <a:r>
              <a:rPr sz="2000" dirty="0" err="1" smtClean="0"/>
              <a:t>powinna</a:t>
            </a:r>
            <a:r>
              <a:rPr sz="2000" dirty="0" smtClean="0"/>
              <a:t> </a:t>
            </a:r>
            <a:r>
              <a:rPr sz="2000" dirty="0" err="1" smtClean="0"/>
              <a:t>dotyczyć</a:t>
            </a:r>
            <a:r>
              <a:rPr sz="2000" dirty="0" smtClean="0"/>
              <a:t> </a:t>
            </a:r>
            <a:r>
              <a:rPr sz="2000" dirty="0" err="1" smtClean="0"/>
              <a:t>także</a:t>
            </a:r>
            <a:r>
              <a:rPr sz="2000" dirty="0" smtClean="0"/>
              <a:t> </a:t>
            </a:r>
            <a:r>
              <a:rPr sz="2000" dirty="0" err="1" smtClean="0"/>
              <a:t>sfery</a:t>
            </a:r>
            <a:r>
              <a:rPr sz="2000" dirty="0" smtClean="0"/>
              <a:t> </a:t>
            </a:r>
            <a:r>
              <a:rPr sz="2000" dirty="0" err="1" smtClean="0"/>
              <a:t>współpracy</a:t>
            </a:r>
            <a:r>
              <a:rPr sz="2000" dirty="0" smtClean="0"/>
              <a:t> </a:t>
            </a:r>
            <a:r>
              <a:rPr sz="2000" dirty="0" err="1" smtClean="0"/>
              <a:t>ponadnarodowej</a:t>
            </a:r>
            <a:r>
              <a:rPr sz="2000" dirty="0" smtClean="0"/>
              <a:t> i </a:t>
            </a:r>
            <a:r>
              <a:rPr sz="2000" dirty="0" err="1" smtClean="0"/>
              <a:t>dotyczyć</a:t>
            </a:r>
            <a:r>
              <a:rPr sz="2000" dirty="0" smtClean="0"/>
              <a:t> </a:t>
            </a:r>
            <a:r>
              <a:rPr sz="2000" dirty="0" err="1" smtClean="0"/>
              <a:t>zagadnień</a:t>
            </a:r>
            <a:r>
              <a:rPr sz="2000" dirty="0" smtClean="0"/>
              <a:t> </a:t>
            </a:r>
            <a:r>
              <a:rPr sz="2000" dirty="0" err="1" smtClean="0"/>
              <a:t>tj</a:t>
            </a:r>
            <a:r>
              <a:rPr sz="2000" dirty="0" smtClean="0"/>
              <a:t>.:</a:t>
            </a:r>
          </a:p>
          <a:p>
            <a:pPr marL="0" indent="0" eaLnBrk="1" fontAlgn="auto" hangingPunct="1">
              <a:spcBef>
                <a:spcPts val="200"/>
              </a:spcBef>
              <a:spcAft>
                <a:spcPts val="0"/>
              </a:spcAft>
              <a:buFont typeface="Arial"/>
              <a:buNone/>
              <a:defRPr/>
            </a:pPr>
            <a:endParaRPr sz="800" dirty="0" smtClean="0"/>
          </a:p>
          <a:p>
            <a:pPr marL="363538" indent="-363538" eaLnBrk="1" fontAlgn="auto" hangingPunct="1">
              <a:spcBef>
                <a:spcPts val="500"/>
              </a:spcBef>
              <a:spcAft>
                <a:spcPts val="0"/>
              </a:spcAft>
              <a:buFont typeface="Wingdings" pitchFamily="2"/>
              <a:buChar char="§"/>
              <a:defRPr/>
            </a:pPr>
            <a:r>
              <a:rPr lang="pl-PL" sz="2000" dirty="0" smtClean="0"/>
              <a:t>u</a:t>
            </a:r>
            <a:r>
              <a:rPr sz="2000" dirty="0" err="1" smtClean="0"/>
              <a:t>trudniona</a:t>
            </a:r>
            <a:r>
              <a:rPr sz="2000" dirty="0" smtClean="0"/>
              <a:t> </a:t>
            </a:r>
            <a:r>
              <a:rPr sz="2000" dirty="0" err="1" smtClean="0"/>
              <a:t>komunikacja</a:t>
            </a:r>
            <a:r>
              <a:rPr sz="2000" dirty="0" smtClean="0"/>
              <a:t> (</a:t>
            </a:r>
            <a:r>
              <a:rPr sz="2000" dirty="0" err="1" smtClean="0"/>
              <a:t>odległość</a:t>
            </a:r>
            <a:r>
              <a:rPr sz="2000" dirty="0" smtClean="0"/>
              <a:t>, </a:t>
            </a:r>
            <a:r>
              <a:rPr sz="2000" dirty="0" err="1" smtClean="0"/>
              <a:t>możliwości</a:t>
            </a:r>
            <a:r>
              <a:rPr sz="2000" dirty="0" smtClean="0"/>
              <a:t> </a:t>
            </a:r>
            <a:r>
              <a:rPr sz="2000" dirty="0" err="1" smtClean="0"/>
              <a:t>techniczne</a:t>
            </a:r>
            <a:r>
              <a:rPr sz="2000" dirty="0" smtClean="0"/>
              <a:t>, </a:t>
            </a:r>
            <a:r>
              <a:rPr lang="pl-PL" sz="2000" dirty="0" smtClean="0"/>
              <a:t>różnice w definiowaniu kluczowych pojęć merytorycznych w projekcie</a:t>
            </a:r>
            <a:r>
              <a:rPr sz="2000" dirty="0" smtClean="0"/>
              <a:t>)</a:t>
            </a:r>
          </a:p>
          <a:p>
            <a:pPr marL="363538" indent="-363538" eaLnBrk="1" fontAlgn="auto" hangingPunct="1">
              <a:spcBef>
                <a:spcPts val="500"/>
              </a:spcBef>
              <a:spcAft>
                <a:spcPts val="0"/>
              </a:spcAft>
              <a:buFont typeface="Wingdings" pitchFamily="2"/>
              <a:buChar char="§"/>
              <a:defRPr/>
            </a:pPr>
            <a:endParaRPr sz="800" dirty="0" smtClean="0"/>
          </a:p>
          <a:p>
            <a:pPr marL="363538" indent="-363538" eaLnBrk="1" fontAlgn="auto" hangingPunct="1">
              <a:spcBef>
                <a:spcPts val="500"/>
              </a:spcBef>
              <a:spcAft>
                <a:spcPts val="0"/>
              </a:spcAft>
              <a:buFont typeface="Wingdings" pitchFamily="2"/>
              <a:buChar char="§"/>
              <a:defRPr/>
            </a:pPr>
            <a:r>
              <a:rPr sz="2000" dirty="0" err="1" smtClean="0"/>
              <a:t>różnice</a:t>
            </a:r>
            <a:r>
              <a:rPr sz="2000" dirty="0" smtClean="0"/>
              <a:t> style i </a:t>
            </a:r>
            <a:r>
              <a:rPr sz="2000" dirty="0" err="1" smtClean="0"/>
              <a:t>czas</a:t>
            </a:r>
            <a:r>
              <a:rPr sz="2000" dirty="0" smtClean="0"/>
              <a:t> </a:t>
            </a:r>
            <a:r>
              <a:rPr sz="2000" dirty="0" err="1" smtClean="0"/>
              <a:t>pracy</a:t>
            </a:r>
            <a:endParaRPr sz="2000" dirty="0" smtClean="0"/>
          </a:p>
          <a:p>
            <a:pPr marL="363538" indent="-363538" eaLnBrk="1" fontAlgn="auto" hangingPunct="1">
              <a:spcBef>
                <a:spcPts val="200"/>
              </a:spcBef>
              <a:spcAft>
                <a:spcPts val="0"/>
              </a:spcAft>
              <a:buFont typeface="Wingdings" pitchFamily="2"/>
              <a:buChar char="§"/>
              <a:defRPr/>
            </a:pPr>
            <a:endParaRPr sz="800" dirty="0" smtClean="0"/>
          </a:p>
          <a:p>
            <a:pPr marL="363538" indent="-363538" eaLnBrk="1" fontAlgn="auto" hangingPunct="1">
              <a:spcBef>
                <a:spcPts val="500"/>
              </a:spcBef>
              <a:spcAft>
                <a:spcPts val="0"/>
              </a:spcAft>
              <a:buFont typeface="Wingdings" pitchFamily="2"/>
              <a:buChar char="§"/>
              <a:defRPr/>
            </a:pPr>
            <a:r>
              <a:rPr sz="2000" dirty="0" err="1" smtClean="0"/>
              <a:t>różnice</a:t>
            </a:r>
            <a:r>
              <a:rPr sz="2000" dirty="0" smtClean="0"/>
              <a:t> </a:t>
            </a:r>
            <a:r>
              <a:rPr sz="2000" dirty="0" err="1" smtClean="0"/>
              <a:t>kulturowe</a:t>
            </a:r>
            <a:endParaRPr sz="2000" dirty="0" smtClean="0"/>
          </a:p>
          <a:p>
            <a:pPr marL="363538" indent="-363538" eaLnBrk="1" fontAlgn="auto" hangingPunct="1">
              <a:spcBef>
                <a:spcPts val="200"/>
              </a:spcBef>
              <a:spcAft>
                <a:spcPts val="0"/>
              </a:spcAft>
              <a:buFont typeface="Wingdings" pitchFamily="2"/>
              <a:buChar char="§"/>
              <a:defRPr/>
            </a:pPr>
            <a:endParaRPr sz="800" dirty="0" smtClean="0"/>
          </a:p>
          <a:p>
            <a:pPr marL="363538" indent="-363538" eaLnBrk="1" fontAlgn="auto" hangingPunct="1">
              <a:spcBef>
                <a:spcPts val="500"/>
              </a:spcBef>
              <a:spcAft>
                <a:spcPts val="0"/>
              </a:spcAft>
              <a:buFont typeface="Wingdings" pitchFamily="2"/>
              <a:buChar char="§"/>
              <a:defRPr/>
            </a:pPr>
            <a:r>
              <a:rPr sz="2000" dirty="0" err="1" smtClean="0"/>
              <a:t>nieznajomość</a:t>
            </a:r>
            <a:r>
              <a:rPr sz="2000" dirty="0" smtClean="0"/>
              <a:t> </a:t>
            </a:r>
            <a:r>
              <a:rPr sz="2000" dirty="0" err="1" smtClean="0"/>
              <a:t>języka</a:t>
            </a:r>
            <a:r>
              <a:rPr sz="2000" dirty="0" smtClean="0"/>
              <a:t> </a:t>
            </a:r>
            <a:r>
              <a:rPr sz="2000" dirty="0" err="1" smtClean="0"/>
              <a:t>po</a:t>
            </a:r>
            <a:r>
              <a:rPr sz="2000" dirty="0" smtClean="0"/>
              <a:t> </a:t>
            </a:r>
            <a:r>
              <a:rPr sz="2000" dirty="0" err="1" smtClean="0"/>
              <a:t>stronie</a:t>
            </a:r>
            <a:r>
              <a:rPr sz="2000" dirty="0" smtClean="0"/>
              <a:t> </a:t>
            </a:r>
            <a:r>
              <a:rPr sz="2000" dirty="0" err="1" smtClean="0"/>
              <a:t>wnioskodawcy</a:t>
            </a:r>
            <a:r>
              <a:rPr sz="2000" dirty="0" smtClean="0"/>
              <a:t>/</a:t>
            </a:r>
            <a:r>
              <a:rPr sz="2000" dirty="0" err="1" smtClean="0"/>
              <a:t>partnera</a:t>
            </a:r>
            <a:endParaRPr sz="2000" dirty="0" smtClean="0"/>
          </a:p>
          <a:p>
            <a:pPr marL="363538" indent="-363538" eaLnBrk="1" fontAlgn="auto" hangingPunct="1">
              <a:spcBef>
                <a:spcPts val="200"/>
              </a:spcBef>
              <a:spcAft>
                <a:spcPts val="0"/>
              </a:spcAft>
              <a:buFont typeface="Wingdings" pitchFamily="2"/>
              <a:buChar char="§"/>
              <a:defRPr/>
            </a:pPr>
            <a:endParaRPr sz="800" dirty="0" smtClean="0"/>
          </a:p>
          <a:p>
            <a:pPr marL="363538" indent="-363538" eaLnBrk="1" fontAlgn="auto" hangingPunct="1">
              <a:spcBef>
                <a:spcPts val="500"/>
              </a:spcBef>
              <a:spcAft>
                <a:spcPts val="0"/>
              </a:spcAft>
              <a:buFont typeface="Wingdings" pitchFamily="2"/>
              <a:buChar char="§"/>
              <a:defRPr/>
            </a:pPr>
            <a:r>
              <a:rPr lang="pl-PL" sz="2000" dirty="0" smtClean="0"/>
              <a:t>r</a:t>
            </a:r>
            <a:r>
              <a:rPr sz="2000" dirty="0" err="1" smtClean="0"/>
              <a:t>óżnice</a:t>
            </a:r>
            <a:r>
              <a:rPr sz="2000" dirty="0" smtClean="0"/>
              <a:t> </a:t>
            </a:r>
            <a:r>
              <a:rPr sz="2000" dirty="0" err="1" smtClean="0"/>
              <a:t>systemowe</a:t>
            </a:r>
            <a:r>
              <a:rPr sz="2000" dirty="0" smtClean="0"/>
              <a:t> w </a:t>
            </a:r>
            <a:r>
              <a:rPr sz="2000" dirty="0" err="1" smtClean="0"/>
              <a:t>krajach</a:t>
            </a:r>
            <a:r>
              <a:rPr sz="2000" dirty="0" smtClean="0"/>
              <a:t> </a:t>
            </a:r>
            <a:r>
              <a:rPr sz="2000" dirty="0" err="1" smtClean="0"/>
              <a:t>partnerskich</a:t>
            </a:r>
            <a:endParaRPr sz="2000" dirty="0" smtClean="0"/>
          </a:p>
          <a:p>
            <a:pPr marL="363538" indent="-363538" eaLnBrk="1" fontAlgn="auto" hangingPunct="1">
              <a:spcBef>
                <a:spcPts val="500"/>
              </a:spcBef>
              <a:spcAft>
                <a:spcPts val="0"/>
              </a:spcAft>
              <a:buFont typeface="Wingdings" pitchFamily="2"/>
              <a:buChar char="§"/>
              <a:defRPr/>
            </a:pPr>
            <a:r>
              <a:rPr lang="pl-PL" sz="2000" dirty="0" smtClean="0"/>
              <a:t>brak zaangażowania/rezygnacja partnera </a:t>
            </a:r>
            <a:endParaRPr sz="2000" dirty="0" smtClean="0"/>
          </a:p>
          <a:p>
            <a:pPr marL="363538" indent="-363538" eaLnBrk="1" fontAlgn="auto" hangingPunct="1">
              <a:spcBef>
                <a:spcPts val="200"/>
              </a:spcBef>
              <a:spcAft>
                <a:spcPts val="0"/>
              </a:spcAft>
              <a:buFont typeface="Wingdings" pitchFamily="2"/>
              <a:buChar char="§"/>
              <a:defRPr/>
            </a:pPr>
            <a:endParaRPr sz="800" dirty="0" smtClean="0"/>
          </a:p>
          <a:p>
            <a:pPr marL="363538" indent="-363538" eaLnBrk="1" fontAlgn="auto" hangingPunct="1">
              <a:spcBef>
                <a:spcPts val="500"/>
              </a:spcBef>
              <a:spcAft>
                <a:spcPts val="0"/>
              </a:spcAft>
              <a:buFont typeface="Wingdings" pitchFamily="2"/>
              <a:buChar char="§"/>
              <a:defRPr/>
            </a:pPr>
            <a:r>
              <a:rPr lang="pl-PL" sz="2000" dirty="0" smtClean="0"/>
              <a:t>t</a:t>
            </a:r>
            <a:r>
              <a:rPr sz="2000" dirty="0" err="1" smtClean="0"/>
              <a:t>rudności</a:t>
            </a:r>
            <a:r>
              <a:rPr sz="2000" dirty="0" smtClean="0"/>
              <a:t> </a:t>
            </a:r>
            <a:r>
              <a:rPr sz="2000" dirty="0" err="1" smtClean="0"/>
              <a:t>związane</a:t>
            </a:r>
            <a:r>
              <a:rPr sz="2000" dirty="0" smtClean="0"/>
              <a:t> z </a:t>
            </a:r>
            <a:r>
              <a:rPr sz="2000" dirty="0" err="1" smtClean="0"/>
              <a:t>prowadzeniem</a:t>
            </a:r>
            <a:r>
              <a:rPr sz="2000" dirty="0" smtClean="0"/>
              <a:t> </a:t>
            </a:r>
            <a:r>
              <a:rPr sz="2000" dirty="0" err="1" smtClean="0"/>
              <a:t>rozliczeń</a:t>
            </a:r>
            <a:r>
              <a:rPr sz="2000" dirty="0" smtClean="0"/>
              <a:t> z </a:t>
            </a:r>
            <a:r>
              <a:rPr sz="2000" dirty="0" err="1" smtClean="0"/>
              <a:t>partnerem</a:t>
            </a:r>
            <a:r>
              <a:rPr sz="2000" dirty="0" smtClean="0"/>
              <a:t> </a:t>
            </a:r>
            <a:r>
              <a:rPr sz="2000" dirty="0" err="1" smtClean="0"/>
              <a:t>zagranicznym</a:t>
            </a:r>
            <a:endParaRPr sz="2000" dirty="0" smtClean="0"/>
          </a:p>
        </p:txBody>
      </p:sp>
      <p:sp>
        <p:nvSpPr>
          <p:cNvPr id="34819" name="Symbol zastępczy numeru slajdu 5"/>
          <p:cNvSpPr txBox="1">
            <a:spLocks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8F7F03C1-0CCD-4975-854E-267A017C38F1}" type="slidenum">
              <a:rPr lang="pl-PL" sz="1200">
                <a:solidFill>
                  <a:srgbClr val="898989"/>
                </a:solidFill>
                <a:latin typeface="Calibri" pitchFamily="34" charset="0"/>
              </a:rPr>
              <a:pPr algn="r"/>
              <a:t>36</a:t>
            </a:fld>
            <a:endParaRPr lang="pl-PL" sz="12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34820" name="Tytuł 1"/>
          <p:cNvSpPr txBox="1">
            <a:spLocks noGrp="1"/>
          </p:cNvSpPr>
          <p:nvPr>
            <p:ph type="title"/>
          </p:nvPr>
        </p:nvSpPr>
        <p:spPr>
          <a:xfrm>
            <a:off x="2051050" y="260350"/>
            <a:ext cx="7237413" cy="782638"/>
          </a:xfrm>
        </p:spPr>
        <p:txBody>
          <a:bodyPr/>
          <a:lstStyle/>
          <a:p>
            <a:pPr eaLnBrk="1" hangingPunct="1"/>
            <a:r>
              <a:rPr sz="2800" b="1" smtClean="0">
                <a:solidFill>
                  <a:srgbClr val="0070C0"/>
                </a:solidFill>
                <a:latin typeface="Calibri" pitchFamily="34" charset="0"/>
              </a:rPr>
              <a:t>RYZYKO </a:t>
            </a:r>
            <a:r>
              <a:rPr sz="2800" smtClean="0">
                <a:solidFill>
                  <a:srgbClr val="0070C0"/>
                </a:solidFill>
                <a:latin typeface="Calibri" pitchFamily="34" charset="0"/>
              </a:rPr>
              <a:t>ZWIĄZANE ZE WSPÓŁPRACĄ PONADNARODOWĄ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ytuł 1"/>
          <p:cNvSpPr txBox="1">
            <a:spLocks noGrp="1"/>
          </p:cNvSpPr>
          <p:nvPr>
            <p:ph type="title"/>
          </p:nvPr>
        </p:nvSpPr>
        <p:spPr>
          <a:xfrm>
            <a:off x="2484438" y="274638"/>
            <a:ext cx="6202362" cy="1143000"/>
          </a:xfrm>
        </p:spPr>
        <p:txBody>
          <a:bodyPr/>
          <a:lstStyle/>
          <a:p>
            <a:pPr eaLnBrk="1" hangingPunct="1"/>
            <a:r>
              <a:rPr sz="2400" b="1" smtClean="0">
                <a:solidFill>
                  <a:srgbClr val="215968"/>
                </a:solidFill>
                <a:latin typeface="Calibri" pitchFamily="34" charset="0"/>
              </a:rPr>
              <a:t>WAŻNE KWESTIE PRZY PRZYGOTOWANIU WNIOSKU O DOFINANSOWANIE</a:t>
            </a:r>
          </a:p>
        </p:txBody>
      </p:sp>
      <p:sp>
        <p:nvSpPr>
          <p:cNvPr id="31747" name="Symbol zastępczy zawartości 2"/>
          <p:cNvSpPr txBox="1">
            <a:spLocks noGrp="1"/>
          </p:cNvSpPr>
          <p:nvPr>
            <p:ph idx="1"/>
          </p:nvPr>
        </p:nvSpPr>
        <p:spPr>
          <a:xfrm>
            <a:off x="468313" y="1484313"/>
            <a:ext cx="8318500" cy="4525962"/>
          </a:xfrm>
        </p:spPr>
        <p:txBody>
          <a:bodyPr/>
          <a:lstStyle/>
          <a:p>
            <a:pPr marL="342900" lvl="1" indent="-342900" eaLnBrk="1">
              <a:spcBef>
                <a:spcPts val="800"/>
              </a:spcBef>
              <a:buFont typeface="Arial" pitchFamily="34" charset="0"/>
              <a:buChar char="•"/>
            </a:pPr>
            <a:r>
              <a:rPr sz="2000" dirty="0" smtClean="0">
                <a:latin typeface="Calibri" pitchFamily="34" charset="0"/>
                <a:sym typeface="Wingdings" pitchFamily="2" charset="2"/>
              </a:rPr>
              <a:t>Z </a:t>
            </a:r>
            <a:r>
              <a:rPr sz="2000" dirty="0" err="1" smtClean="0">
                <a:latin typeface="Calibri" pitchFamily="34" charset="0"/>
                <a:sym typeface="Wingdings" pitchFamily="2" charset="2"/>
              </a:rPr>
              <a:t>opisu</a:t>
            </a:r>
            <a:r>
              <a:rPr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sz="2000" dirty="0" err="1" smtClean="0">
                <a:latin typeface="Calibri" pitchFamily="34" charset="0"/>
                <a:sym typeface="Wingdings" pitchFamily="2" charset="2"/>
              </a:rPr>
              <a:t>projektu</a:t>
            </a:r>
            <a:r>
              <a:rPr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sz="2000" dirty="0" err="1" smtClean="0">
                <a:latin typeface="Calibri" pitchFamily="34" charset="0"/>
                <a:sym typeface="Wingdings" pitchFamily="2" charset="2"/>
              </a:rPr>
              <a:t>musi</a:t>
            </a:r>
            <a:r>
              <a:rPr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sz="2000" dirty="0" err="1" smtClean="0">
                <a:latin typeface="Calibri" pitchFamily="34" charset="0"/>
                <a:sym typeface="Wingdings" pitchFamily="2" charset="2"/>
              </a:rPr>
              <a:t>wynikać</a:t>
            </a:r>
            <a:r>
              <a:rPr sz="2000" dirty="0" smtClean="0">
                <a:latin typeface="Calibri" pitchFamily="34" charset="0"/>
                <a:sym typeface="Wingdings" pitchFamily="2" charset="2"/>
              </a:rPr>
              <a:t>, </a:t>
            </a:r>
            <a:r>
              <a:rPr sz="2000" dirty="0" err="1" smtClean="0">
                <a:latin typeface="Calibri" pitchFamily="34" charset="0"/>
                <a:sym typeface="Wingdings" pitchFamily="2" charset="2"/>
              </a:rPr>
              <a:t>iż</a:t>
            </a:r>
            <a:r>
              <a:rPr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sz="2000" b="1" dirty="0" err="1" smtClean="0">
                <a:latin typeface="Calibri" pitchFamily="34" charset="0"/>
                <a:sym typeface="Wingdings" pitchFamily="2" charset="2"/>
              </a:rPr>
              <a:t>udział</a:t>
            </a:r>
            <a:r>
              <a:rPr sz="2000" b="1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sz="2000" b="1" dirty="0" err="1" smtClean="0">
                <a:latin typeface="Calibri" pitchFamily="34" charset="0"/>
                <a:sym typeface="Wingdings" pitchFamily="2" charset="2"/>
              </a:rPr>
              <a:t>partnera</a:t>
            </a:r>
            <a:r>
              <a:rPr sz="2000" b="1" dirty="0" smtClean="0">
                <a:latin typeface="Calibri" pitchFamily="34" charset="0"/>
                <a:sym typeface="Wingdings" pitchFamily="2" charset="2"/>
              </a:rPr>
              <a:t> jest </a:t>
            </a:r>
            <a:r>
              <a:rPr sz="2000" b="1" dirty="0" err="1" smtClean="0">
                <a:latin typeface="Calibri" pitchFamily="34" charset="0"/>
                <a:sym typeface="Wingdings" pitchFamily="2" charset="2"/>
              </a:rPr>
              <a:t>uzasadniony</a:t>
            </a:r>
            <a:r>
              <a:rPr sz="2000" b="1" dirty="0" smtClean="0">
                <a:latin typeface="Calibri" pitchFamily="34" charset="0"/>
                <a:sym typeface="Wingdings" pitchFamily="2" charset="2"/>
              </a:rPr>
              <a:t>,</a:t>
            </a:r>
            <a:r>
              <a:rPr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sz="2000" dirty="0" err="1" smtClean="0">
                <a:latin typeface="Calibri" pitchFamily="34" charset="0"/>
                <a:sym typeface="Wingdings" pitchFamily="2" charset="2"/>
              </a:rPr>
              <a:t>że</a:t>
            </a:r>
            <a:r>
              <a:rPr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sz="2000" dirty="0" err="1" smtClean="0">
                <a:latin typeface="Calibri" pitchFamily="34" charset="0"/>
                <a:sym typeface="Wingdings" pitchFamily="2" charset="2"/>
              </a:rPr>
              <a:t>uzasadniona</a:t>
            </a:r>
            <a:r>
              <a:rPr sz="2000" dirty="0" smtClean="0">
                <a:latin typeface="Calibri" pitchFamily="34" charset="0"/>
                <a:sym typeface="Wingdings" pitchFamily="2" charset="2"/>
              </a:rPr>
              <a:t> jest </a:t>
            </a:r>
            <a:r>
              <a:rPr sz="2000" dirty="0" err="1" smtClean="0">
                <a:latin typeface="Calibri" pitchFamily="34" charset="0"/>
                <a:sym typeface="Wingdings" pitchFamily="2" charset="2"/>
              </a:rPr>
              <a:t>współpraca</a:t>
            </a:r>
            <a:r>
              <a:rPr sz="2000" dirty="0" smtClean="0">
                <a:latin typeface="Calibri" pitchFamily="34" charset="0"/>
                <a:sym typeface="Wingdings" pitchFamily="2" charset="2"/>
              </a:rPr>
              <a:t> z </a:t>
            </a:r>
            <a:r>
              <a:rPr sz="2000" dirty="0" err="1" smtClean="0">
                <a:latin typeface="Calibri" pitchFamily="34" charset="0"/>
                <a:sym typeface="Wingdings" pitchFamily="2" charset="2"/>
              </a:rPr>
              <a:t>partnerem</a:t>
            </a:r>
            <a:r>
              <a:rPr sz="2000" dirty="0" smtClean="0">
                <a:latin typeface="Calibri" pitchFamily="34" charset="0"/>
                <a:sym typeface="Wingdings" pitchFamily="2" charset="2"/>
              </a:rPr>
              <a:t> w </a:t>
            </a:r>
            <a:r>
              <a:rPr sz="2000" dirty="0" err="1" smtClean="0">
                <a:latin typeface="Calibri" pitchFamily="34" charset="0"/>
                <a:sym typeface="Wingdings" pitchFamily="2" charset="2"/>
              </a:rPr>
              <a:t>kontekście</a:t>
            </a:r>
            <a:r>
              <a:rPr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sz="2000" dirty="0" err="1" smtClean="0">
                <a:latin typeface="Calibri" pitchFamily="34" charset="0"/>
                <a:sym typeface="Wingdings" pitchFamily="2" charset="2"/>
              </a:rPr>
              <a:t>wartości</a:t>
            </a:r>
            <a:r>
              <a:rPr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sz="2000" dirty="0" err="1" smtClean="0">
                <a:latin typeface="Calibri" pitchFamily="34" charset="0"/>
                <a:sym typeface="Wingdings" pitchFamily="2" charset="2"/>
              </a:rPr>
              <a:t>dodanej</a:t>
            </a:r>
            <a:r>
              <a:rPr sz="2000" dirty="0" smtClean="0">
                <a:latin typeface="Calibri" pitchFamily="34" charset="0"/>
                <a:sym typeface="Wingdings" pitchFamily="2" charset="2"/>
              </a:rPr>
              <a:t>, </a:t>
            </a:r>
            <a:r>
              <a:rPr sz="2000" dirty="0" err="1" smtClean="0">
                <a:latin typeface="Calibri" pitchFamily="34" charset="0"/>
                <a:sym typeface="Wingdings" pitchFamily="2" charset="2"/>
              </a:rPr>
              <a:t>np</a:t>
            </a:r>
            <a:r>
              <a:rPr sz="2000" dirty="0" smtClean="0">
                <a:latin typeface="Calibri" pitchFamily="34" charset="0"/>
                <a:sym typeface="Wingdings" pitchFamily="2" charset="2"/>
              </a:rPr>
              <a:t>. </a:t>
            </a:r>
            <a:r>
              <a:rPr sz="2000" dirty="0" err="1" smtClean="0">
                <a:latin typeface="Calibri" pitchFamily="34" charset="0"/>
                <a:sym typeface="Wingdings" pitchFamily="2" charset="2"/>
              </a:rPr>
              <a:t>projektodawca</a:t>
            </a:r>
            <a:r>
              <a:rPr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sz="2000" dirty="0" err="1" smtClean="0">
                <a:latin typeface="Calibri" pitchFamily="34" charset="0"/>
                <a:sym typeface="Wingdings" pitchFamily="2" charset="2"/>
              </a:rPr>
              <a:t>powinien</a:t>
            </a:r>
            <a:r>
              <a:rPr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sz="2000" dirty="0" err="1" smtClean="0">
                <a:latin typeface="Calibri" pitchFamily="34" charset="0"/>
                <a:sym typeface="Wingdings" pitchFamily="2" charset="2"/>
              </a:rPr>
              <a:t>znać</a:t>
            </a:r>
            <a:r>
              <a:rPr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sz="2000" dirty="0" err="1" smtClean="0">
                <a:latin typeface="Calibri" pitchFamily="34" charset="0"/>
                <a:sym typeface="Wingdings" pitchFamily="2" charset="2"/>
              </a:rPr>
              <a:t>rozwiązanie</a:t>
            </a:r>
            <a:r>
              <a:rPr sz="2000" dirty="0" smtClean="0">
                <a:latin typeface="Calibri" pitchFamily="34" charset="0"/>
                <a:sym typeface="Wingdings" pitchFamily="2" charset="2"/>
              </a:rPr>
              <a:t>, </a:t>
            </a:r>
            <a:r>
              <a:rPr sz="2000" dirty="0" err="1" smtClean="0">
                <a:latin typeface="Calibri" pitchFamily="34" charset="0"/>
                <a:sym typeface="Wingdings" pitchFamily="2" charset="2"/>
              </a:rPr>
              <a:t>które</a:t>
            </a:r>
            <a:r>
              <a:rPr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sz="2000" dirty="0" err="1" smtClean="0">
                <a:latin typeface="Calibri" pitchFamily="34" charset="0"/>
                <a:sym typeface="Wingdings" pitchFamily="2" charset="2"/>
              </a:rPr>
              <a:t>planuje</a:t>
            </a:r>
            <a:r>
              <a:rPr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sz="2000" dirty="0" err="1" smtClean="0">
                <a:latin typeface="Calibri" pitchFamily="34" charset="0"/>
                <a:sym typeface="Wingdings" pitchFamily="2" charset="2"/>
              </a:rPr>
              <a:t>zaadaptować</a:t>
            </a:r>
            <a:r>
              <a:rPr sz="2000" dirty="0" smtClean="0">
                <a:latin typeface="Calibri" pitchFamily="34" charset="0"/>
                <a:sym typeface="Wingdings" pitchFamily="2" charset="2"/>
              </a:rPr>
              <a:t>, </a:t>
            </a:r>
            <a:r>
              <a:rPr sz="2000" dirty="0" err="1" smtClean="0">
                <a:latin typeface="Calibri" pitchFamily="34" charset="0"/>
                <a:sym typeface="Wingdings" pitchFamily="2" charset="2"/>
              </a:rPr>
              <a:t>opis</a:t>
            </a:r>
            <a:r>
              <a:rPr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sz="2000" dirty="0" err="1" smtClean="0">
                <a:latin typeface="Calibri" pitchFamily="34" charset="0"/>
                <a:sym typeface="Wingdings" pitchFamily="2" charset="2"/>
              </a:rPr>
              <a:t>powinien</a:t>
            </a:r>
            <a:r>
              <a:rPr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sz="2000" dirty="0" err="1" smtClean="0">
                <a:latin typeface="Calibri" pitchFamily="34" charset="0"/>
                <a:sym typeface="Wingdings" pitchFamily="2" charset="2"/>
              </a:rPr>
              <a:t>wskazywać</a:t>
            </a:r>
            <a:r>
              <a:rPr sz="2000" dirty="0" smtClean="0">
                <a:latin typeface="Calibri" pitchFamily="34" charset="0"/>
                <a:sym typeface="Wingdings" pitchFamily="2" charset="2"/>
              </a:rPr>
              <a:t> na </a:t>
            </a:r>
            <a:r>
              <a:rPr sz="2000" dirty="0" err="1" smtClean="0">
                <a:latin typeface="Calibri" pitchFamily="34" charset="0"/>
                <a:sym typeface="Wingdings" pitchFamily="2" charset="2"/>
              </a:rPr>
              <a:t>czym</a:t>
            </a:r>
            <a:r>
              <a:rPr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sz="2000" dirty="0" err="1" smtClean="0">
                <a:latin typeface="Calibri" pitchFamily="34" charset="0"/>
                <a:sym typeface="Wingdings" pitchFamily="2" charset="2"/>
              </a:rPr>
              <a:t>ta</a:t>
            </a:r>
            <a:r>
              <a:rPr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sz="2000" dirty="0" err="1" smtClean="0">
                <a:latin typeface="Calibri" pitchFamily="34" charset="0"/>
                <a:sym typeface="Wingdings" pitchFamily="2" charset="2"/>
              </a:rPr>
              <a:t>adaptacja</a:t>
            </a:r>
            <a:r>
              <a:rPr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sz="2000" dirty="0" err="1" smtClean="0">
                <a:latin typeface="Calibri" pitchFamily="34" charset="0"/>
                <a:sym typeface="Wingdings" pitchFamily="2" charset="2"/>
              </a:rPr>
              <a:t>będzie</a:t>
            </a:r>
            <a:r>
              <a:rPr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sz="2000" dirty="0" err="1" smtClean="0">
                <a:latin typeface="Calibri" pitchFamily="34" charset="0"/>
                <a:sym typeface="Wingdings" pitchFamily="2" charset="2"/>
              </a:rPr>
              <a:t>polegała</a:t>
            </a:r>
            <a:r>
              <a:rPr sz="2000" dirty="0" smtClean="0">
                <a:latin typeface="Calibri" pitchFamily="34" charset="0"/>
                <a:sym typeface="Wingdings" pitchFamily="2" charset="2"/>
              </a:rPr>
              <a:t>, w </a:t>
            </a:r>
            <a:r>
              <a:rPr sz="2000" dirty="0" err="1" smtClean="0">
                <a:latin typeface="Calibri" pitchFamily="34" charset="0"/>
                <a:sym typeface="Wingdings" pitchFamily="2" charset="2"/>
              </a:rPr>
              <a:t>jaki</a:t>
            </a:r>
            <a:r>
              <a:rPr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sz="2000" dirty="0" err="1" smtClean="0">
                <a:latin typeface="Calibri" pitchFamily="34" charset="0"/>
                <a:sym typeface="Wingdings" pitchFamily="2" charset="2"/>
              </a:rPr>
              <a:t>sposób</a:t>
            </a:r>
            <a:r>
              <a:rPr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sz="2000" dirty="0" err="1" smtClean="0">
                <a:latin typeface="Calibri" pitchFamily="34" charset="0"/>
                <a:sym typeface="Wingdings" pitchFamily="2" charset="2"/>
              </a:rPr>
              <a:t>zostanie</a:t>
            </a:r>
            <a:r>
              <a:rPr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sz="2000" dirty="0" err="1" smtClean="0">
                <a:latin typeface="Calibri" pitchFamily="34" charset="0"/>
                <a:sym typeface="Wingdings" pitchFamily="2" charset="2"/>
              </a:rPr>
              <a:t>wykorzystana</a:t>
            </a:r>
            <a:r>
              <a:rPr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sz="2000" dirty="0" err="1" smtClean="0">
                <a:latin typeface="Calibri" pitchFamily="34" charset="0"/>
                <a:sym typeface="Wingdings" pitchFamily="2" charset="2"/>
              </a:rPr>
              <a:t>dla</a:t>
            </a:r>
            <a:r>
              <a:rPr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sz="2000" dirty="0" err="1" smtClean="0">
                <a:latin typeface="Calibri" pitchFamily="34" charset="0"/>
                <a:sym typeface="Wingdings" pitchFamily="2" charset="2"/>
              </a:rPr>
              <a:t>wsparcia</a:t>
            </a:r>
            <a:r>
              <a:rPr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sz="2000" dirty="0" err="1" smtClean="0">
                <a:latin typeface="Calibri" pitchFamily="34" charset="0"/>
                <a:sym typeface="Wingdings" pitchFamily="2" charset="2"/>
              </a:rPr>
              <a:t>grup</a:t>
            </a:r>
            <a:r>
              <a:rPr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sz="2000" dirty="0" err="1" smtClean="0">
                <a:latin typeface="Calibri" pitchFamily="34" charset="0"/>
                <a:sym typeface="Wingdings" pitchFamily="2" charset="2"/>
              </a:rPr>
              <a:t>docelowych</a:t>
            </a:r>
            <a:endParaRPr sz="2000" dirty="0" smtClean="0">
              <a:latin typeface="Calibri" pitchFamily="34" charset="0"/>
              <a:sym typeface="Wingdings" pitchFamily="2" charset="2"/>
            </a:endParaRPr>
          </a:p>
          <a:p>
            <a:pPr marL="342900" lvl="1" indent="-342900" eaLnBrk="1">
              <a:spcBef>
                <a:spcPts val="800"/>
              </a:spcBef>
              <a:buFont typeface="Arial" pitchFamily="34" charset="0"/>
              <a:buChar char="•"/>
            </a:pPr>
            <a:endParaRPr sz="800" dirty="0" smtClean="0">
              <a:latin typeface="Calibri" pitchFamily="34" charset="0"/>
              <a:sym typeface="Wingdings" pitchFamily="2" charset="2"/>
            </a:endParaRPr>
          </a:p>
          <a:p>
            <a:pPr eaLnBrk="1"/>
            <a:r>
              <a:rPr sz="2000" dirty="0" err="1" smtClean="0">
                <a:latin typeface="Calibri" pitchFamily="34" charset="0"/>
              </a:rPr>
              <a:t>Wyraźne</a:t>
            </a:r>
            <a:r>
              <a:rPr sz="2000" dirty="0" smtClean="0">
                <a:latin typeface="Calibri" pitchFamily="34" charset="0"/>
              </a:rPr>
              <a:t> </a:t>
            </a:r>
            <a:r>
              <a:rPr sz="2000" dirty="0" err="1" smtClean="0">
                <a:latin typeface="Calibri" pitchFamily="34" charset="0"/>
              </a:rPr>
              <a:t>wskazanie</a:t>
            </a:r>
            <a:r>
              <a:rPr sz="2000" dirty="0" smtClean="0">
                <a:latin typeface="Calibri" pitchFamily="34" charset="0"/>
              </a:rPr>
              <a:t> </a:t>
            </a:r>
            <a:r>
              <a:rPr sz="2000" b="1" dirty="0" err="1" smtClean="0">
                <a:latin typeface="Calibri" pitchFamily="34" charset="0"/>
              </a:rPr>
              <a:t>wartości</a:t>
            </a:r>
            <a:r>
              <a:rPr sz="2000" b="1" dirty="0" smtClean="0">
                <a:latin typeface="Calibri" pitchFamily="34" charset="0"/>
              </a:rPr>
              <a:t> </a:t>
            </a:r>
            <a:r>
              <a:rPr sz="2000" b="1" dirty="0" err="1" smtClean="0">
                <a:latin typeface="Calibri" pitchFamily="34" charset="0"/>
              </a:rPr>
              <a:t>dodanej</a:t>
            </a:r>
            <a:r>
              <a:rPr sz="2000" b="1" dirty="0" smtClean="0">
                <a:latin typeface="Calibri" pitchFamily="34" charset="0"/>
              </a:rPr>
              <a:t> </a:t>
            </a:r>
            <a:r>
              <a:rPr sz="2000" b="1" dirty="0" err="1" smtClean="0">
                <a:latin typeface="Calibri" pitchFamily="34" charset="0"/>
              </a:rPr>
              <a:t>współpracy</a:t>
            </a:r>
            <a:r>
              <a:rPr sz="2000" b="1" dirty="0" smtClean="0">
                <a:latin typeface="Calibri" pitchFamily="34" charset="0"/>
              </a:rPr>
              <a:t> </a:t>
            </a:r>
            <a:r>
              <a:rPr sz="2000" b="1" dirty="0" err="1" smtClean="0">
                <a:latin typeface="Calibri" pitchFamily="34" charset="0"/>
              </a:rPr>
              <a:t>ponadnarodowej</a:t>
            </a:r>
            <a:endParaRPr sz="2000" b="1" dirty="0" smtClean="0">
              <a:latin typeface="Calibri" pitchFamily="34" charset="0"/>
            </a:endParaRPr>
          </a:p>
          <a:p>
            <a:pPr eaLnBrk="1"/>
            <a:endParaRPr sz="800" b="1" dirty="0" smtClean="0">
              <a:latin typeface="Calibri" pitchFamily="34" charset="0"/>
            </a:endParaRPr>
          </a:p>
          <a:p>
            <a:pPr eaLnBrk="1"/>
            <a:r>
              <a:rPr sz="2000" dirty="0" err="1" smtClean="0">
                <a:latin typeface="Calibri" pitchFamily="34" charset="0"/>
              </a:rPr>
              <a:t>Racjonalny</a:t>
            </a:r>
            <a:r>
              <a:rPr sz="2000" dirty="0" smtClean="0">
                <a:latin typeface="Calibri" pitchFamily="34" charset="0"/>
              </a:rPr>
              <a:t> </a:t>
            </a:r>
            <a:r>
              <a:rPr sz="2000" b="1" dirty="0" err="1" smtClean="0">
                <a:latin typeface="Calibri" pitchFamily="34" charset="0"/>
              </a:rPr>
              <a:t>harmonogram</a:t>
            </a:r>
            <a:r>
              <a:rPr sz="2000" b="1" dirty="0" smtClean="0">
                <a:latin typeface="Calibri" pitchFamily="34" charset="0"/>
              </a:rPr>
              <a:t> </a:t>
            </a:r>
            <a:r>
              <a:rPr sz="2000" b="1" dirty="0" err="1" smtClean="0">
                <a:latin typeface="Calibri" pitchFamily="34" charset="0"/>
              </a:rPr>
              <a:t>działań</a:t>
            </a:r>
            <a:endParaRPr sz="2000" b="1" dirty="0" smtClean="0">
              <a:latin typeface="Calibri" pitchFamily="34" charset="0"/>
            </a:endParaRPr>
          </a:p>
          <a:p>
            <a:pPr eaLnBrk="1"/>
            <a:endParaRPr sz="800" b="1" dirty="0" smtClean="0">
              <a:latin typeface="Calibri" pitchFamily="34" charset="0"/>
            </a:endParaRPr>
          </a:p>
          <a:p>
            <a:pPr eaLnBrk="1"/>
            <a:r>
              <a:rPr sz="2000" dirty="0" err="1" smtClean="0">
                <a:latin typeface="Calibri" pitchFamily="34" charset="0"/>
              </a:rPr>
              <a:t>Jasny</a:t>
            </a:r>
            <a:r>
              <a:rPr sz="2000" dirty="0" smtClean="0">
                <a:latin typeface="Calibri" pitchFamily="34" charset="0"/>
              </a:rPr>
              <a:t> </a:t>
            </a:r>
            <a:r>
              <a:rPr sz="2000" b="1" dirty="0" err="1" smtClean="0">
                <a:latin typeface="Calibri" pitchFamily="34" charset="0"/>
              </a:rPr>
              <a:t>podział</a:t>
            </a:r>
            <a:r>
              <a:rPr sz="2000" b="1" dirty="0" smtClean="0">
                <a:latin typeface="Calibri" pitchFamily="34" charset="0"/>
              </a:rPr>
              <a:t> </a:t>
            </a:r>
            <a:r>
              <a:rPr sz="2000" b="1" dirty="0" err="1" smtClean="0">
                <a:latin typeface="Calibri" pitchFamily="34" charset="0"/>
              </a:rPr>
              <a:t>ról</a:t>
            </a:r>
            <a:r>
              <a:rPr sz="2000" b="1" dirty="0" smtClean="0">
                <a:latin typeface="Calibri" pitchFamily="34" charset="0"/>
              </a:rPr>
              <a:t> </a:t>
            </a:r>
            <a:r>
              <a:rPr sz="2000" dirty="0" smtClean="0">
                <a:latin typeface="Calibri" pitchFamily="34" charset="0"/>
              </a:rPr>
              <a:t>w </a:t>
            </a:r>
            <a:r>
              <a:rPr sz="2000" dirty="0" err="1" smtClean="0">
                <a:latin typeface="Calibri" pitchFamily="34" charset="0"/>
              </a:rPr>
              <a:t>partnerstwie</a:t>
            </a:r>
            <a:r>
              <a:rPr sz="2000" dirty="0" smtClean="0">
                <a:latin typeface="Calibri" pitchFamily="34" charset="0"/>
              </a:rPr>
              <a:t>, </a:t>
            </a:r>
            <a:r>
              <a:rPr sz="2000" dirty="0" err="1" smtClean="0">
                <a:latin typeface="Calibri" pitchFamily="34" charset="0"/>
              </a:rPr>
              <a:t>informacja</a:t>
            </a:r>
            <a:r>
              <a:rPr sz="2000" dirty="0" smtClean="0">
                <a:latin typeface="Calibri" pitchFamily="34" charset="0"/>
              </a:rPr>
              <a:t> o </a:t>
            </a:r>
            <a:r>
              <a:rPr sz="2000" dirty="0" err="1" smtClean="0">
                <a:latin typeface="Calibri" pitchFamily="34" charset="0"/>
              </a:rPr>
              <a:t>wspólnym</a:t>
            </a:r>
            <a:r>
              <a:rPr sz="2000" dirty="0" smtClean="0">
                <a:latin typeface="Calibri" pitchFamily="34" charset="0"/>
              </a:rPr>
              <a:t> </a:t>
            </a:r>
            <a:r>
              <a:rPr sz="2000" dirty="0" err="1" smtClean="0">
                <a:latin typeface="Calibri" pitchFamily="34" charset="0"/>
              </a:rPr>
              <a:t>przygotowaniu</a:t>
            </a:r>
            <a:r>
              <a:rPr sz="2000" dirty="0" smtClean="0">
                <a:latin typeface="Calibri" pitchFamily="34" charset="0"/>
              </a:rPr>
              <a:t> </a:t>
            </a:r>
            <a:r>
              <a:rPr sz="2000" dirty="0" err="1" smtClean="0">
                <a:latin typeface="Calibri" pitchFamily="34" charset="0"/>
              </a:rPr>
              <a:t>projektu</a:t>
            </a:r>
            <a:r>
              <a:rPr sz="2000" dirty="0" smtClean="0">
                <a:latin typeface="Calibri" pitchFamily="34" charset="0"/>
              </a:rPr>
              <a:t> </a:t>
            </a:r>
          </a:p>
          <a:p>
            <a:pPr eaLnBrk="1"/>
            <a:endParaRPr sz="800" dirty="0" smtClean="0">
              <a:latin typeface="Calibri" pitchFamily="34" charset="0"/>
            </a:endParaRPr>
          </a:p>
          <a:p>
            <a:pPr eaLnBrk="1"/>
            <a:r>
              <a:rPr sz="2000" dirty="0" err="1" smtClean="0">
                <a:latin typeface="Calibri" pitchFamily="34" charset="0"/>
              </a:rPr>
              <a:t>Przeprowadznie</a:t>
            </a:r>
            <a:r>
              <a:rPr sz="2000" dirty="0" smtClean="0">
                <a:latin typeface="Calibri" pitchFamily="34" charset="0"/>
              </a:rPr>
              <a:t> </a:t>
            </a:r>
            <a:r>
              <a:rPr sz="2000" dirty="0" err="1" smtClean="0">
                <a:latin typeface="Calibri" pitchFamily="34" charset="0"/>
              </a:rPr>
              <a:t>konkursu</a:t>
            </a:r>
            <a:r>
              <a:rPr sz="2000" dirty="0" smtClean="0">
                <a:latin typeface="Calibri" pitchFamily="34" charset="0"/>
              </a:rPr>
              <a:t> na </a:t>
            </a:r>
            <a:r>
              <a:rPr sz="2000" dirty="0" err="1" smtClean="0">
                <a:latin typeface="Calibri" pitchFamily="34" charset="0"/>
              </a:rPr>
              <a:t>partnera</a:t>
            </a:r>
            <a:r>
              <a:rPr sz="2000" dirty="0" smtClean="0">
                <a:latin typeface="Calibri" pitchFamily="34" charset="0"/>
              </a:rPr>
              <a:t> </a:t>
            </a:r>
            <a:r>
              <a:rPr sz="2000" dirty="0" err="1" smtClean="0">
                <a:latin typeface="Calibri" pitchFamily="34" charset="0"/>
              </a:rPr>
              <a:t>ponadnarodowego</a:t>
            </a:r>
            <a:r>
              <a:rPr sz="2000" dirty="0" smtClean="0">
                <a:latin typeface="Calibri" pitchFamily="34" charset="0"/>
              </a:rPr>
              <a:t> (</a:t>
            </a:r>
            <a:r>
              <a:rPr sz="2000" dirty="0" err="1" smtClean="0">
                <a:latin typeface="Calibri" pitchFamily="34" charset="0"/>
              </a:rPr>
              <a:t>jeśli</a:t>
            </a:r>
            <a:r>
              <a:rPr sz="2000" dirty="0" smtClean="0">
                <a:latin typeface="Calibri" pitchFamily="34" charset="0"/>
              </a:rPr>
              <a:t> </a:t>
            </a:r>
            <a:r>
              <a:rPr sz="2000" dirty="0" err="1" smtClean="0">
                <a:latin typeface="Calibri" pitchFamily="34" charset="0"/>
              </a:rPr>
              <a:t>wymagane</a:t>
            </a:r>
            <a:r>
              <a:rPr sz="2000" dirty="0" smtClean="0">
                <a:latin typeface="Calibri" pitchFamily="34" charset="0"/>
              </a:rPr>
              <a:t>)</a:t>
            </a:r>
          </a:p>
          <a:p>
            <a:pPr eaLnBrk="1"/>
            <a:endParaRPr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ytuł 1"/>
          <p:cNvSpPr txBox="1">
            <a:spLocks noGrp="1"/>
          </p:cNvSpPr>
          <p:nvPr>
            <p:ph type="title"/>
          </p:nvPr>
        </p:nvSpPr>
        <p:spPr>
          <a:xfrm>
            <a:off x="2484438" y="274638"/>
            <a:ext cx="6202362" cy="1143000"/>
          </a:xfrm>
        </p:spPr>
        <p:txBody>
          <a:bodyPr/>
          <a:lstStyle/>
          <a:p>
            <a:pPr eaLnBrk="1" hangingPunct="1"/>
            <a:r>
              <a:rPr sz="2400" b="1" smtClean="0">
                <a:solidFill>
                  <a:srgbClr val="215968"/>
                </a:solidFill>
                <a:latin typeface="Calibri" pitchFamily="34" charset="0"/>
              </a:rPr>
              <a:t>WAŻNE KWESTIE PRZY PRZYGOTOWANIU WNIOSKU O DOFINANSOWANIE</a:t>
            </a:r>
          </a:p>
        </p:txBody>
      </p:sp>
      <p:sp>
        <p:nvSpPr>
          <p:cNvPr id="32771" name="Symbol zastępczy zawartości 2"/>
          <p:cNvSpPr txBox="1">
            <a:spLocks noGrp="1"/>
          </p:cNvSpPr>
          <p:nvPr>
            <p:ph idx="1"/>
          </p:nvPr>
        </p:nvSpPr>
        <p:spPr>
          <a:xfrm>
            <a:off x="468313" y="1484313"/>
            <a:ext cx="8318500" cy="4525962"/>
          </a:xfrm>
        </p:spPr>
        <p:txBody>
          <a:bodyPr/>
          <a:lstStyle/>
          <a:p>
            <a:pPr eaLnBrk="1"/>
            <a:r>
              <a:rPr sz="2000" smtClean="0">
                <a:latin typeface="Calibri" pitchFamily="34" charset="0"/>
              </a:rPr>
              <a:t>Szczególne zwrócenie uwagi na </a:t>
            </a:r>
            <a:r>
              <a:rPr sz="2000" b="1" smtClean="0">
                <a:latin typeface="Calibri" pitchFamily="34" charset="0"/>
              </a:rPr>
              <a:t>zarządzanie</a:t>
            </a:r>
            <a:r>
              <a:rPr sz="2000" smtClean="0">
                <a:latin typeface="Calibri" pitchFamily="34" charset="0"/>
              </a:rPr>
              <a:t> w projekcie, w tym zarządzanie ryzykiem, system decyzyjny, zasady komunikacji i przepływu informacji, doświadczona kadra</a:t>
            </a:r>
          </a:p>
          <a:p>
            <a:pPr eaLnBrk="1"/>
            <a:endParaRPr sz="2000" smtClean="0">
              <a:latin typeface="Calibri" pitchFamily="34" charset="0"/>
            </a:endParaRPr>
          </a:p>
          <a:p>
            <a:pPr marL="342900" lvl="1" indent="-342900" eaLnBrk="1">
              <a:spcBef>
                <a:spcPts val="800"/>
              </a:spcBef>
              <a:buFont typeface="Arial" pitchFamily="34" charset="0"/>
              <a:buChar char="•"/>
            </a:pPr>
            <a:r>
              <a:rPr sz="2000" smtClean="0">
                <a:latin typeface="Calibri" pitchFamily="34" charset="0"/>
                <a:sym typeface="Wingdings" pitchFamily="2" charset="2"/>
              </a:rPr>
              <a:t>Kwestia </a:t>
            </a:r>
            <a:r>
              <a:rPr sz="2000" b="1" smtClean="0">
                <a:latin typeface="Calibri" pitchFamily="34" charset="0"/>
                <a:sym typeface="Wingdings" pitchFamily="2" charset="2"/>
              </a:rPr>
              <a:t>wysokości stawek </a:t>
            </a:r>
            <a:r>
              <a:rPr sz="2000" smtClean="0">
                <a:latin typeface="Calibri" pitchFamily="34" charset="0"/>
                <a:sym typeface="Wingdings" pitchFamily="2" charset="2"/>
              </a:rPr>
              <a:t>zaproponowanych i ich </a:t>
            </a:r>
            <a:r>
              <a:rPr sz="2000" b="1" smtClean="0">
                <a:latin typeface="Calibri" pitchFamily="34" charset="0"/>
                <a:sym typeface="Wingdings" pitchFamily="2" charset="2"/>
              </a:rPr>
              <a:t>uzasadnienie</a:t>
            </a:r>
            <a:r>
              <a:rPr sz="2000" smtClean="0">
                <a:latin typeface="Calibri" pitchFamily="34" charset="0"/>
                <a:sym typeface="Wingdings" pitchFamily="2" charset="2"/>
              </a:rPr>
              <a:t> uzasadnienia kosztów oraz niezbędności i racjonalności</a:t>
            </a:r>
          </a:p>
          <a:p>
            <a:pPr marL="342900" lvl="1" indent="-342900" eaLnBrk="1">
              <a:spcBef>
                <a:spcPts val="800"/>
              </a:spcBef>
              <a:buFont typeface="Arial" pitchFamily="34" charset="0"/>
              <a:buChar char="•"/>
            </a:pPr>
            <a:endParaRPr sz="2000" smtClean="0">
              <a:latin typeface="Calibri" pitchFamily="34" charset="0"/>
              <a:sym typeface="Wingdings" pitchFamily="2" charset="2"/>
            </a:endParaRPr>
          </a:p>
          <a:p>
            <a:pPr marL="342900" lvl="1" indent="-342900" eaLnBrk="1">
              <a:spcBef>
                <a:spcPts val="800"/>
              </a:spcBef>
              <a:buFont typeface="Arial" pitchFamily="34" charset="0"/>
              <a:buChar char="•"/>
            </a:pPr>
            <a:r>
              <a:rPr sz="2000" smtClean="0">
                <a:latin typeface="Calibri" pitchFamily="34" charset="0"/>
                <a:sym typeface="Wingdings" pitchFamily="2" charset="2"/>
              </a:rPr>
              <a:t>Opis zadań oraz budżet wraz z uzasadnieniem powinien wskazywać na </a:t>
            </a:r>
            <a:r>
              <a:rPr sz="2000" b="1" smtClean="0">
                <a:latin typeface="Calibri" pitchFamily="34" charset="0"/>
                <a:sym typeface="Wingdings" pitchFamily="2" charset="2"/>
              </a:rPr>
              <a:t>zaangażowanie finansowe </a:t>
            </a:r>
            <a:r>
              <a:rPr sz="2000" smtClean="0">
                <a:latin typeface="Calibri" pitchFamily="34" charset="0"/>
                <a:sym typeface="Wingdings" pitchFamily="2" charset="2"/>
              </a:rPr>
              <a:t>partnera ponadnarodowego</a:t>
            </a:r>
          </a:p>
          <a:p>
            <a:pPr marL="342900" lvl="1" indent="-342900" eaLnBrk="1">
              <a:spcBef>
                <a:spcPts val="800"/>
              </a:spcBef>
              <a:buFont typeface="Arial" pitchFamily="34" charset="0"/>
              <a:buChar char="•"/>
            </a:pPr>
            <a:endParaRPr sz="2000" smtClean="0">
              <a:latin typeface="Calibri" pitchFamily="34" charset="0"/>
              <a:sym typeface="Wingdings" pitchFamily="2" charset="2"/>
            </a:endParaRPr>
          </a:p>
          <a:p>
            <a:pPr marL="342900" lvl="1" indent="-342900" eaLnBrk="1">
              <a:spcBef>
                <a:spcPts val="800"/>
              </a:spcBef>
              <a:buFont typeface="Arial" pitchFamily="34" charset="0"/>
              <a:buChar char="•"/>
            </a:pPr>
            <a:r>
              <a:rPr sz="2000" smtClean="0">
                <a:latin typeface="Calibri" pitchFamily="34" charset="0"/>
                <a:sym typeface="Wingdings" pitchFamily="2" charset="2"/>
              </a:rPr>
              <a:t>Należy zbadać </a:t>
            </a:r>
            <a:r>
              <a:rPr sz="2000" b="1" smtClean="0">
                <a:latin typeface="Calibri" pitchFamily="34" charset="0"/>
                <a:sym typeface="Wingdings" pitchFamily="2" charset="2"/>
              </a:rPr>
              <a:t>potencjał i wiarygodność </a:t>
            </a:r>
            <a:r>
              <a:rPr sz="2000" smtClean="0">
                <a:latin typeface="Calibri" pitchFamily="34" charset="0"/>
                <a:sym typeface="Wingdings" pitchFamily="2" charset="2"/>
              </a:rPr>
              <a:t>partnera ponadnarodowego we własnym zakresie</a:t>
            </a:r>
            <a:endParaRPr sz="2000" smtClean="0">
              <a:latin typeface="Calibri" pitchFamily="34" charset="0"/>
            </a:endParaRPr>
          </a:p>
          <a:p>
            <a:pPr eaLnBrk="1"/>
            <a:endParaRPr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ytuł 1"/>
          <p:cNvSpPr txBox="1">
            <a:spLocks noGrp="1"/>
          </p:cNvSpPr>
          <p:nvPr>
            <p:ph type="title"/>
          </p:nvPr>
        </p:nvSpPr>
        <p:spPr>
          <a:xfrm>
            <a:off x="2484438" y="260350"/>
            <a:ext cx="6264275" cy="1143000"/>
          </a:xfrm>
        </p:spPr>
        <p:txBody>
          <a:bodyPr/>
          <a:lstStyle/>
          <a:p>
            <a:pPr eaLnBrk="1" hangingPunct="1"/>
            <a:r>
              <a:rPr sz="2400" b="1" smtClean="0">
                <a:solidFill>
                  <a:srgbClr val="215968"/>
                </a:solidFill>
                <a:latin typeface="Calibri" pitchFamily="34" charset="0"/>
              </a:rPr>
              <a:t>WAŻNE KWESTIE PRZY TWORZENIU UMOWY O WSPÓŁPRACY PONADNARODOWEJ</a:t>
            </a:r>
          </a:p>
        </p:txBody>
      </p:sp>
      <p:sp>
        <p:nvSpPr>
          <p:cNvPr id="33795" name="Symbol zastępczy zawartości 2"/>
          <p:cNvSpPr txBox="1">
            <a:spLocks noGrp="1"/>
          </p:cNvSpPr>
          <p:nvPr>
            <p:ph idx="1"/>
          </p:nvPr>
        </p:nvSpPr>
        <p:spPr>
          <a:xfrm>
            <a:off x="468313" y="1412875"/>
            <a:ext cx="8229600" cy="4525963"/>
          </a:xfrm>
        </p:spPr>
        <p:txBody>
          <a:bodyPr/>
          <a:lstStyle/>
          <a:p>
            <a:pPr algn="just" eaLnBrk="1"/>
            <a:r>
              <a:rPr sz="1800" dirty="0" err="1" smtClean="0">
                <a:latin typeface="Calibri" pitchFamily="34" charset="0"/>
              </a:rPr>
              <a:t>Pamiętajmy</a:t>
            </a:r>
            <a:r>
              <a:rPr sz="1800" dirty="0" smtClean="0">
                <a:latin typeface="Calibri" pitchFamily="34" charset="0"/>
              </a:rPr>
              <a:t>: </a:t>
            </a:r>
            <a:r>
              <a:rPr sz="1800" dirty="0" err="1" smtClean="0">
                <a:latin typeface="Calibri" pitchFamily="34" charset="0"/>
              </a:rPr>
              <a:t>umowa</a:t>
            </a:r>
            <a:r>
              <a:rPr sz="1800" dirty="0" smtClean="0">
                <a:latin typeface="Calibri" pitchFamily="34" charset="0"/>
              </a:rPr>
              <a:t> o </a:t>
            </a:r>
            <a:r>
              <a:rPr sz="1800" dirty="0" err="1" smtClean="0">
                <a:latin typeface="Calibri" pitchFamily="34" charset="0"/>
              </a:rPr>
              <a:t>współpracy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ponadnarodowej</a:t>
            </a:r>
            <a:r>
              <a:rPr sz="1800" dirty="0" smtClean="0">
                <a:latin typeface="Calibri" pitchFamily="34" charset="0"/>
              </a:rPr>
              <a:t> ma </a:t>
            </a:r>
            <a:r>
              <a:rPr sz="1800" b="1" dirty="0" err="1" smtClean="0">
                <a:latin typeface="Calibri" pitchFamily="34" charset="0"/>
              </a:rPr>
              <a:t>istotny</a:t>
            </a:r>
            <a:r>
              <a:rPr sz="1800" b="1" dirty="0" smtClean="0">
                <a:latin typeface="Calibri" pitchFamily="34" charset="0"/>
              </a:rPr>
              <a:t> </a:t>
            </a:r>
            <a:r>
              <a:rPr sz="1800" b="1" dirty="0" err="1" smtClean="0">
                <a:latin typeface="Calibri" pitchFamily="34" charset="0"/>
              </a:rPr>
              <a:t>wpływ</a:t>
            </a:r>
            <a:r>
              <a:rPr sz="1800" b="1" dirty="0" smtClean="0">
                <a:latin typeface="Calibri" pitchFamily="34" charset="0"/>
              </a:rPr>
              <a:t> na </a:t>
            </a:r>
            <a:r>
              <a:rPr sz="1800" b="1" dirty="0" err="1" smtClean="0">
                <a:latin typeface="Calibri" pitchFamily="34" charset="0"/>
              </a:rPr>
              <a:t>prawidłowość</a:t>
            </a:r>
            <a:r>
              <a:rPr sz="1800" b="1" dirty="0" smtClean="0">
                <a:latin typeface="Calibri" pitchFamily="34" charset="0"/>
              </a:rPr>
              <a:t> </a:t>
            </a:r>
            <a:r>
              <a:rPr sz="1800" b="1" dirty="0" err="1" smtClean="0">
                <a:latin typeface="Calibri" pitchFamily="34" charset="0"/>
              </a:rPr>
              <a:t>realizacji</a:t>
            </a:r>
            <a:r>
              <a:rPr sz="1800" b="1" dirty="0" smtClean="0">
                <a:latin typeface="Calibri" pitchFamily="34" charset="0"/>
              </a:rPr>
              <a:t> PWP</a:t>
            </a:r>
            <a:r>
              <a:rPr sz="1800" dirty="0" smtClean="0">
                <a:latin typeface="Calibri" pitchFamily="34" charset="0"/>
              </a:rPr>
              <a:t>, </a:t>
            </a:r>
            <a:r>
              <a:rPr sz="1800" dirty="0" err="1" smtClean="0">
                <a:latin typeface="Calibri" pitchFamily="34" charset="0"/>
              </a:rPr>
              <a:t>dlatego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prawidłowa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jej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konstrukcja</a:t>
            </a:r>
            <a:r>
              <a:rPr sz="1800" dirty="0" smtClean="0">
                <a:latin typeface="Calibri" pitchFamily="34" charset="0"/>
              </a:rPr>
              <a:t> ma </a:t>
            </a:r>
            <a:r>
              <a:rPr sz="1800" dirty="0" err="1" smtClean="0">
                <a:latin typeface="Calibri" pitchFamily="34" charset="0"/>
              </a:rPr>
              <a:t>zasadnicze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znaczenie</a:t>
            </a:r>
            <a:r>
              <a:rPr sz="1800" dirty="0" smtClean="0">
                <a:latin typeface="Calibri" pitchFamily="34" charset="0"/>
              </a:rPr>
              <a:t>  </a:t>
            </a:r>
            <a:r>
              <a:rPr sz="1800" dirty="0" err="1" smtClean="0">
                <a:latin typeface="Calibri" pitchFamily="34" charset="0"/>
              </a:rPr>
              <a:t>dla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powodzenia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całego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projektu</a:t>
            </a:r>
            <a:endParaRPr sz="1800" dirty="0" smtClean="0">
              <a:latin typeface="Calibri" pitchFamily="34" charset="0"/>
            </a:endParaRPr>
          </a:p>
          <a:p>
            <a:pPr algn="just" eaLnBrk="1"/>
            <a:endParaRPr sz="1800" dirty="0" smtClean="0">
              <a:latin typeface="Calibri" pitchFamily="34" charset="0"/>
            </a:endParaRPr>
          </a:p>
          <a:p>
            <a:pPr algn="just" eaLnBrk="1"/>
            <a:r>
              <a:rPr sz="1800" dirty="0" smtClean="0">
                <a:latin typeface="Calibri" pitchFamily="34" charset="0"/>
              </a:rPr>
              <a:t>Na co </a:t>
            </a:r>
            <a:r>
              <a:rPr sz="1800" dirty="0" err="1" smtClean="0">
                <a:latin typeface="Calibri" pitchFamily="34" charset="0"/>
              </a:rPr>
              <a:t>zwracamy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uwagę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przy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konstrukcji</a:t>
            </a:r>
            <a:r>
              <a:rPr sz="1800" dirty="0" smtClean="0">
                <a:latin typeface="Calibri" pitchFamily="34" charset="0"/>
              </a:rPr>
              <a:t> j </a:t>
            </a:r>
            <a:r>
              <a:rPr sz="1800" dirty="0" err="1" smtClean="0">
                <a:latin typeface="Calibri" pitchFamily="34" charset="0"/>
              </a:rPr>
              <a:t>umowy</a:t>
            </a:r>
            <a:r>
              <a:rPr sz="1800" dirty="0" smtClean="0">
                <a:latin typeface="Calibri" pitchFamily="34" charset="0"/>
              </a:rPr>
              <a:t>:</a:t>
            </a:r>
          </a:p>
          <a:p>
            <a:pPr lvl="1" algn="just" eaLnBrk="1">
              <a:spcBef>
                <a:spcPct val="0"/>
              </a:spcBef>
            </a:pPr>
            <a:r>
              <a:rPr sz="1800" dirty="0" err="1" smtClean="0">
                <a:latin typeface="Calibri" pitchFamily="34" charset="0"/>
              </a:rPr>
              <a:t>stosujemy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b="1" dirty="0" err="1" smtClean="0">
                <a:latin typeface="Calibri" pitchFamily="34" charset="0"/>
              </a:rPr>
              <a:t>instrukcję</a:t>
            </a:r>
            <a:r>
              <a:rPr sz="1800" b="1" dirty="0" smtClean="0">
                <a:latin typeface="Calibri" pitchFamily="34" charset="0"/>
              </a:rPr>
              <a:t> </a:t>
            </a:r>
            <a:r>
              <a:rPr sz="1800" b="1" dirty="0" err="1" smtClean="0">
                <a:latin typeface="Calibri" pitchFamily="34" charset="0"/>
              </a:rPr>
              <a:t>wypełniania</a:t>
            </a:r>
            <a:r>
              <a:rPr sz="1800" b="1" dirty="0" smtClean="0">
                <a:latin typeface="Calibri" pitchFamily="34" charset="0"/>
              </a:rPr>
              <a:t> </a:t>
            </a:r>
            <a:r>
              <a:rPr sz="1800" b="1" dirty="0" err="1" smtClean="0">
                <a:latin typeface="Calibri" pitchFamily="34" charset="0"/>
              </a:rPr>
              <a:t>umowy</a:t>
            </a:r>
            <a:r>
              <a:rPr sz="1800" b="1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zawartą</a:t>
            </a:r>
            <a:r>
              <a:rPr sz="1800" dirty="0" smtClean="0">
                <a:latin typeface="Calibri" pitchFamily="34" charset="0"/>
              </a:rPr>
              <a:t> na </a:t>
            </a:r>
            <a:r>
              <a:rPr sz="1800" dirty="0" err="1" smtClean="0">
                <a:latin typeface="Calibri" pitchFamily="34" charset="0"/>
              </a:rPr>
              <a:t>portalu</a:t>
            </a:r>
            <a:r>
              <a:rPr sz="1800" dirty="0" smtClean="0">
                <a:latin typeface="Calibri" pitchFamily="34" charset="0"/>
              </a:rPr>
              <a:t> KIW CPE, </a:t>
            </a:r>
            <a:r>
              <a:rPr sz="1800" dirty="0" err="1" smtClean="0">
                <a:latin typeface="Calibri" pitchFamily="34" charset="0"/>
              </a:rPr>
              <a:t>bierzemy</a:t>
            </a:r>
            <a:r>
              <a:rPr sz="1800" dirty="0" smtClean="0">
                <a:latin typeface="Calibri" pitchFamily="34" charset="0"/>
              </a:rPr>
              <a:t> pod </a:t>
            </a:r>
            <a:r>
              <a:rPr sz="1800" dirty="0" err="1" smtClean="0">
                <a:latin typeface="Calibri" pitchFamily="34" charset="0"/>
              </a:rPr>
              <a:t>uwagę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dodatkowe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wymogi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określone</a:t>
            </a:r>
            <a:r>
              <a:rPr sz="1800" dirty="0" smtClean="0">
                <a:latin typeface="Calibri" pitchFamily="34" charset="0"/>
              </a:rPr>
              <a:t> w </a:t>
            </a:r>
            <a:r>
              <a:rPr sz="1800" i="1" dirty="0" err="1" smtClean="0">
                <a:latin typeface="Calibri" pitchFamily="34" charset="0"/>
              </a:rPr>
              <a:t>Zasadach</a:t>
            </a:r>
            <a:r>
              <a:rPr sz="1800" i="1" dirty="0" smtClean="0">
                <a:latin typeface="Calibri" pitchFamily="34" charset="0"/>
              </a:rPr>
              <a:t> </a:t>
            </a:r>
            <a:r>
              <a:rPr sz="1800" i="1" dirty="0" err="1" smtClean="0">
                <a:latin typeface="Calibri" pitchFamily="34" charset="0"/>
              </a:rPr>
              <a:t>finansowania</a:t>
            </a:r>
            <a:r>
              <a:rPr sz="1800" i="1" dirty="0" smtClean="0">
                <a:latin typeface="Calibri" pitchFamily="34" charset="0"/>
              </a:rPr>
              <a:t> PO KL </a:t>
            </a:r>
            <a:r>
              <a:rPr sz="1800" dirty="0" smtClean="0">
                <a:latin typeface="Calibri" pitchFamily="34" charset="0"/>
              </a:rPr>
              <a:t>(</a:t>
            </a:r>
            <a:r>
              <a:rPr sz="1800" dirty="0" err="1" smtClean="0">
                <a:latin typeface="Calibri" pitchFamily="34" charset="0"/>
              </a:rPr>
              <a:t>pkt</a:t>
            </a:r>
            <a:r>
              <a:rPr sz="1800" dirty="0" smtClean="0">
                <a:latin typeface="Calibri" pitchFamily="34" charset="0"/>
              </a:rPr>
              <a:t> 1.4.5.1. Projekty w </a:t>
            </a:r>
            <a:r>
              <a:rPr sz="1800" dirty="0" err="1" smtClean="0">
                <a:latin typeface="Calibri" pitchFamily="34" charset="0"/>
              </a:rPr>
              <a:t>ramach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współpracy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ponadnarodowej</a:t>
            </a:r>
            <a:r>
              <a:rPr sz="1800" dirty="0" smtClean="0">
                <a:latin typeface="Calibri" pitchFamily="34" charset="0"/>
              </a:rPr>
              <a:t>),</a:t>
            </a:r>
          </a:p>
          <a:p>
            <a:pPr lvl="1" algn="just" eaLnBrk="1"/>
            <a:r>
              <a:rPr sz="1800" b="1" dirty="0" err="1" smtClean="0">
                <a:latin typeface="Calibri" pitchFamily="34" charset="0"/>
              </a:rPr>
              <a:t>Wspólne</a:t>
            </a:r>
            <a:r>
              <a:rPr sz="1800" b="1" dirty="0" smtClean="0">
                <a:latin typeface="Calibri" pitchFamily="34" charset="0"/>
              </a:rPr>
              <a:t> </a:t>
            </a:r>
            <a:r>
              <a:rPr sz="1800" b="1" dirty="0" err="1" smtClean="0">
                <a:latin typeface="Calibri" pitchFamily="34" charset="0"/>
              </a:rPr>
              <a:t>przygotowywanie</a:t>
            </a:r>
            <a:r>
              <a:rPr sz="1800" b="1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umowy</a:t>
            </a:r>
            <a:r>
              <a:rPr sz="1800" dirty="0" smtClean="0">
                <a:latin typeface="Calibri" pitchFamily="34" charset="0"/>
              </a:rPr>
              <a:t> z </a:t>
            </a:r>
            <a:r>
              <a:rPr sz="1800" dirty="0" err="1" smtClean="0">
                <a:latin typeface="Calibri" pitchFamily="34" charset="0"/>
              </a:rPr>
              <a:t>partnerem</a:t>
            </a:r>
            <a:r>
              <a:rPr sz="1800" dirty="0" smtClean="0">
                <a:latin typeface="Calibri" pitchFamily="34" charset="0"/>
              </a:rPr>
              <a:t>, </a:t>
            </a:r>
            <a:r>
              <a:rPr sz="1800" dirty="0" err="1" smtClean="0">
                <a:latin typeface="Calibri" pitchFamily="34" charset="0"/>
              </a:rPr>
              <a:t>praca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ze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wzorem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umowy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już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b="1" dirty="0" smtClean="0">
                <a:latin typeface="Calibri" pitchFamily="34" charset="0"/>
              </a:rPr>
              <a:t>na </a:t>
            </a:r>
            <a:r>
              <a:rPr sz="1800" b="1" dirty="0" err="1" smtClean="0">
                <a:latin typeface="Calibri" pitchFamily="34" charset="0"/>
              </a:rPr>
              <a:t>etapie</a:t>
            </a:r>
            <a:r>
              <a:rPr sz="1800" b="1" dirty="0" smtClean="0">
                <a:latin typeface="Calibri" pitchFamily="34" charset="0"/>
              </a:rPr>
              <a:t> </a:t>
            </a:r>
            <a:r>
              <a:rPr sz="1800" b="1" dirty="0" err="1" smtClean="0">
                <a:latin typeface="Calibri" pitchFamily="34" charset="0"/>
              </a:rPr>
              <a:t>opracowywania</a:t>
            </a:r>
            <a:r>
              <a:rPr sz="1800" b="1" dirty="0" smtClean="0">
                <a:latin typeface="Calibri" pitchFamily="34" charset="0"/>
              </a:rPr>
              <a:t> </a:t>
            </a:r>
            <a:r>
              <a:rPr sz="1800" b="1" dirty="0" err="1" smtClean="0">
                <a:latin typeface="Calibri" pitchFamily="34" charset="0"/>
              </a:rPr>
              <a:t>założeń</a:t>
            </a:r>
            <a:r>
              <a:rPr sz="1800" b="1" dirty="0" smtClean="0">
                <a:latin typeface="Calibri" pitchFamily="34" charset="0"/>
              </a:rPr>
              <a:t> </a:t>
            </a:r>
            <a:r>
              <a:rPr sz="1800" b="1" dirty="0" err="1" smtClean="0">
                <a:latin typeface="Calibri" pitchFamily="34" charset="0"/>
              </a:rPr>
              <a:t>projektu</a:t>
            </a:r>
            <a:r>
              <a:rPr sz="1800" dirty="0" smtClean="0">
                <a:latin typeface="Calibri" pitchFamily="34" charset="0"/>
              </a:rPr>
              <a:t>,</a:t>
            </a:r>
          </a:p>
          <a:p>
            <a:pPr lvl="1" algn="just" eaLnBrk="1"/>
            <a:r>
              <a:rPr sz="1800" dirty="0" err="1" smtClean="0">
                <a:latin typeface="Calibri" pitchFamily="34" charset="0"/>
              </a:rPr>
              <a:t>Zwracamy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szczególną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uwagę</a:t>
            </a:r>
            <a:r>
              <a:rPr sz="1800" dirty="0" smtClean="0">
                <a:latin typeface="Calibri" pitchFamily="34" charset="0"/>
              </a:rPr>
              <a:t> na </a:t>
            </a:r>
            <a:r>
              <a:rPr sz="1800" dirty="0" err="1" smtClean="0">
                <a:latin typeface="Calibri" pitchFamily="34" charset="0"/>
              </a:rPr>
              <a:t>zapisy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dotyczące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b="1" dirty="0" err="1" smtClean="0">
                <a:latin typeface="Calibri" pitchFamily="34" charset="0"/>
              </a:rPr>
              <a:t>podziału</a:t>
            </a:r>
            <a:r>
              <a:rPr sz="1800" b="1" dirty="0" smtClean="0">
                <a:latin typeface="Calibri" pitchFamily="34" charset="0"/>
              </a:rPr>
              <a:t> </a:t>
            </a:r>
            <a:r>
              <a:rPr sz="1800" b="1" dirty="0" err="1" smtClean="0">
                <a:latin typeface="Calibri" pitchFamily="34" charset="0"/>
              </a:rPr>
              <a:t>zadań</a:t>
            </a:r>
            <a:r>
              <a:rPr sz="1800" b="1" dirty="0" smtClean="0">
                <a:latin typeface="Calibri" pitchFamily="34" charset="0"/>
              </a:rPr>
              <a:t>                                   i </a:t>
            </a:r>
            <a:r>
              <a:rPr sz="1800" b="1" dirty="0" err="1" smtClean="0">
                <a:latin typeface="Calibri" pitchFamily="34" charset="0"/>
              </a:rPr>
              <a:t>obowiązków</a:t>
            </a:r>
            <a:r>
              <a:rPr sz="1800" dirty="0" smtClean="0">
                <a:latin typeface="Calibri" pitchFamily="34" charset="0"/>
              </a:rPr>
              <a:t>, a </a:t>
            </a:r>
            <a:r>
              <a:rPr sz="1800" dirty="0" err="1" smtClean="0">
                <a:latin typeface="Calibri" pitchFamily="34" charset="0"/>
              </a:rPr>
              <a:t>także</a:t>
            </a:r>
            <a:r>
              <a:rPr sz="1800" dirty="0" smtClean="0">
                <a:latin typeface="Calibri" pitchFamily="34" charset="0"/>
              </a:rPr>
              <a:t> na </a:t>
            </a:r>
            <a:r>
              <a:rPr sz="1800" b="1" dirty="0" err="1" smtClean="0">
                <a:latin typeface="Calibri" pitchFamily="34" charset="0"/>
              </a:rPr>
              <a:t>kwestie</a:t>
            </a:r>
            <a:r>
              <a:rPr sz="1800" b="1" dirty="0" smtClean="0">
                <a:latin typeface="Calibri" pitchFamily="34" charset="0"/>
              </a:rPr>
              <a:t> </a:t>
            </a:r>
            <a:r>
              <a:rPr sz="1800" b="1" dirty="0" err="1" smtClean="0">
                <a:latin typeface="Calibri" pitchFamily="34" charset="0"/>
              </a:rPr>
              <a:t>rozliczeń</a:t>
            </a:r>
            <a:r>
              <a:rPr sz="1800" b="1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między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partnerami</a:t>
            </a:r>
            <a:r>
              <a:rPr sz="1800" dirty="0" smtClean="0">
                <a:latin typeface="Calibri" pitchFamily="34" charset="0"/>
              </a:rPr>
              <a:t>,</a:t>
            </a:r>
          </a:p>
          <a:p>
            <a:pPr lvl="1" algn="just" eaLnBrk="1"/>
            <a:r>
              <a:rPr sz="1800" dirty="0" err="1" smtClean="0">
                <a:latin typeface="Calibri" pitchFamily="34" charset="0"/>
              </a:rPr>
              <a:t>Zachęcamy</a:t>
            </a:r>
            <a:r>
              <a:rPr sz="1800" dirty="0" smtClean="0">
                <a:latin typeface="Calibri" pitchFamily="34" charset="0"/>
              </a:rPr>
              <a:t> do </a:t>
            </a:r>
            <a:r>
              <a:rPr sz="1800" b="1" dirty="0" err="1" smtClean="0">
                <a:latin typeface="Calibri" pitchFamily="34" charset="0"/>
              </a:rPr>
              <a:t>konsultowania</a:t>
            </a:r>
            <a:r>
              <a:rPr sz="1800" b="1" dirty="0" smtClean="0">
                <a:latin typeface="Calibri" pitchFamily="34" charset="0"/>
              </a:rPr>
              <a:t> </a:t>
            </a:r>
            <a:r>
              <a:rPr sz="1800" b="1" dirty="0" err="1" smtClean="0">
                <a:latin typeface="Calibri" pitchFamily="34" charset="0"/>
              </a:rPr>
              <a:t>zapisów</a:t>
            </a:r>
            <a:r>
              <a:rPr sz="1800" b="1" dirty="0" smtClean="0">
                <a:latin typeface="Calibri" pitchFamily="34" charset="0"/>
              </a:rPr>
              <a:t> </a:t>
            </a:r>
            <a:r>
              <a:rPr sz="1800" b="1" dirty="0" err="1" smtClean="0">
                <a:latin typeface="Calibri" pitchFamily="34" charset="0"/>
              </a:rPr>
              <a:t>umów</a:t>
            </a:r>
            <a:r>
              <a:rPr sz="1800" b="1" dirty="0" smtClean="0">
                <a:latin typeface="Calibri" pitchFamily="34" charset="0"/>
              </a:rPr>
              <a:t> z KIW </a:t>
            </a:r>
            <a:r>
              <a:rPr sz="1800" dirty="0" smtClean="0">
                <a:latin typeface="Calibri" pitchFamily="34" charset="0"/>
              </a:rPr>
              <a:t>(</a:t>
            </a:r>
            <a:r>
              <a:rPr sz="1800" dirty="0" err="1" smtClean="0">
                <a:latin typeface="Calibri" pitchFamily="34" charset="0"/>
              </a:rPr>
              <a:t>choć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konsultacja</a:t>
            </a:r>
            <a:r>
              <a:rPr sz="1800" dirty="0" smtClean="0">
                <a:latin typeface="Calibri" pitchFamily="34" charset="0"/>
              </a:rPr>
              <a:t> </a:t>
            </a:r>
            <a:r>
              <a:rPr sz="1800" dirty="0" err="1" smtClean="0">
                <a:latin typeface="Calibri" pitchFamily="34" charset="0"/>
              </a:rPr>
              <a:t>umów</a:t>
            </a:r>
            <a:r>
              <a:rPr sz="1800" dirty="0" smtClean="0">
                <a:latin typeface="Calibri" pitchFamily="34" charset="0"/>
              </a:rPr>
              <a:t> z KIW  jest </a:t>
            </a:r>
            <a:r>
              <a:rPr sz="1800" dirty="0" err="1" smtClean="0">
                <a:latin typeface="Calibri" pitchFamily="34" charset="0"/>
              </a:rPr>
              <a:t>fakultatywna</a:t>
            </a:r>
            <a:r>
              <a:rPr sz="1800" dirty="0" smtClean="0">
                <a:latin typeface="Calibri" pitchFamily="34" charset="0"/>
              </a:rPr>
              <a:t>), </a:t>
            </a:r>
            <a:r>
              <a:rPr sz="1800" b="1" dirty="0" err="1" smtClean="0">
                <a:latin typeface="Calibri" pitchFamily="34" charset="0"/>
              </a:rPr>
              <a:t>umowę</a:t>
            </a:r>
            <a:r>
              <a:rPr sz="1800" b="1" dirty="0" smtClean="0">
                <a:latin typeface="Calibri" pitchFamily="34" charset="0"/>
              </a:rPr>
              <a:t> </a:t>
            </a:r>
            <a:r>
              <a:rPr sz="1800" b="1" dirty="0" err="1" smtClean="0">
                <a:latin typeface="Calibri" pitchFamily="34" charset="0"/>
              </a:rPr>
              <a:t>akceptuje</a:t>
            </a:r>
            <a:r>
              <a:rPr sz="1800" b="1" dirty="0" smtClean="0">
                <a:latin typeface="Calibri" pitchFamily="34" charset="0"/>
              </a:rPr>
              <a:t> IP/IP2.</a:t>
            </a:r>
          </a:p>
          <a:p>
            <a:pPr eaLnBrk="1"/>
            <a:endParaRPr sz="1800" dirty="0" smtClean="0">
              <a:latin typeface="Calibri" pitchFamily="34" charset="0"/>
            </a:endParaRPr>
          </a:p>
          <a:p>
            <a:pPr eaLnBrk="1"/>
            <a:endParaRPr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ytuł 1"/>
          <p:cNvSpPr txBox="1">
            <a:spLocks noGrp="1"/>
          </p:cNvSpPr>
          <p:nvPr>
            <p:ph type="title"/>
          </p:nvPr>
        </p:nvSpPr>
        <p:spPr>
          <a:xfrm>
            <a:off x="395288" y="981075"/>
            <a:ext cx="8229600" cy="654050"/>
          </a:xfrm>
        </p:spPr>
        <p:txBody>
          <a:bodyPr/>
          <a:lstStyle/>
          <a:p>
            <a:pPr eaLnBrk="1" hangingPunct="1"/>
            <a:r>
              <a:rPr sz="2800" b="1" smtClean="0">
                <a:solidFill>
                  <a:srgbClr val="E96705"/>
                </a:solidFill>
                <a:latin typeface="Calibri" pitchFamily="34" charset="0"/>
              </a:rPr>
              <a:t>KRAJOWA INSTYTUCJA WSPOMAGAJĄCA </a:t>
            </a:r>
            <a:r>
              <a:rPr sz="2800" smtClean="0">
                <a:solidFill>
                  <a:srgbClr val="E96705"/>
                </a:solidFill>
                <a:latin typeface="Calibri" pitchFamily="34" charset="0"/>
              </a:rPr>
              <a:t>– zadania (2)</a:t>
            </a:r>
          </a:p>
        </p:txBody>
      </p:sp>
      <p:sp>
        <p:nvSpPr>
          <p:cNvPr id="3075" name="Symbol zastępczy zawartości 2"/>
          <p:cNvSpPr>
            <a:spLocks noGrp="1"/>
          </p:cNvSpPr>
          <p:nvPr>
            <p:ph idx="1"/>
          </p:nvPr>
        </p:nvSpPr>
        <p:spPr>
          <a:xfrm>
            <a:off x="323850" y="1844675"/>
            <a:ext cx="8569325" cy="3889375"/>
          </a:xfrm>
        </p:spPr>
        <p:txBody>
          <a:bodyPr/>
          <a:lstStyle/>
          <a:p>
            <a:pPr eaLnBrk="1" hangingPunct="1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sz="2000" dirty="0" smtClean="0"/>
              <a:t>koordynacja 4 Krajowych Sieci Tematycznych w </a:t>
            </a:r>
            <a:r>
              <a:rPr sz="2000" dirty="0" err="1" smtClean="0"/>
              <a:t>obszarach</a:t>
            </a:r>
            <a:r>
              <a:rPr sz="2000" dirty="0" smtClean="0"/>
              <a:t> </a:t>
            </a:r>
            <a:r>
              <a:rPr sz="2000" dirty="0" err="1" smtClean="0"/>
              <a:t>Zatrudnienia</a:t>
            </a:r>
            <a:r>
              <a:rPr sz="2000" dirty="0" smtClean="0"/>
              <a:t>                            i integracji społecznej, Dobrego rządzenia, Adaptacyjności </a:t>
            </a:r>
            <a:r>
              <a:rPr sz="2000" dirty="0" err="1" smtClean="0"/>
              <a:t>oraz</a:t>
            </a:r>
            <a:r>
              <a:rPr sz="2000" dirty="0" smtClean="0"/>
              <a:t> </a:t>
            </a:r>
            <a:r>
              <a:rPr sz="2000" dirty="0" err="1" smtClean="0"/>
              <a:t>Edukacji</a:t>
            </a:r>
            <a:r>
              <a:rPr sz="2000" dirty="0" smtClean="0"/>
              <a:t>                             i szkolnictwa wyższego,</a:t>
            </a:r>
          </a:p>
          <a:p>
            <a:pPr eaLnBrk="1" hangingPunct="1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sz="800" dirty="0" smtClean="0"/>
          </a:p>
          <a:p>
            <a:pPr eaLnBrk="1" hangingPunct="1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sz="2000" dirty="0" smtClean="0"/>
              <a:t>prowadzenie Sekretariatu Ogólnego RST, monitorującego </a:t>
            </a:r>
            <a:br>
              <a:rPr sz="2000" dirty="0" smtClean="0"/>
            </a:br>
            <a:r>
              <a:rPr sz="2000" dirty="0" smtClean="0"/>
              <a:t>i wspomagającego prace Regionalnych Sieci Tematycznych,</a:t>
            </a:r>
          </a:p>
          <a:p>
            <a:pPr eaLnBrk="1" hangingPunct="1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sz="800" dirty="0" smtClean="0"/>
          </a:p>
          <a:p>
            <a:pPr eaLnBrk="1" hangingPunct="1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sz="2000" dirty="0" smtClean="0"/>
              <a:t>opracowywanie materiałów oraz podręczników dotyczących PI/PWP, </a:t>
            </a:r>
          </a:p>
          <a:p>
            <a:pPr eaLnBrk="1" hangingPunct="1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sz="800" dirty="0" smtClean="0"/>
          </a:p>
          <a:p>
            <a:pPr eaLnBrk="1" hangingPunct="1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sz="2000" dirty="0" smtClean="0"/>
              <a:t>prowadzenie serwisu internetowego KIW </a:t>
            </a:r>
            <a:r>
              <a:rPr sz="2000" dirty="0" err="1" smtClean="0">
                <a:hlinkClick r:id="rId3"/>
              </a:rPr>
              <a:t>www.kiw-pokl.org.pl</a:t>
            </a:r>
            <a:r>
              <a:rPr sz="2000" dirty="0" smtClean="0"/>
              <a:t>.</a:t>
            </a:r>
          </a:p>
          <a:p>
            <a:pPr eaLnBrk="1" hangingPunct="1">
              <a:buFont typeface="Arial" charset="0"/>
              <a:buNone/>
              <a:defRPr/>
            </a:pPr>
            <a:r>
              <a:rPr sz="2400" dirty="0" smtClean="0"/>
              <a:t>	</a:t>
            </a:r>
            <a:endParaRPr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ytuł 1"/>
          <p:cNvSpPr txBox="1">
            <a:spLocks noGrp="1"/>
          </p:cNvSpPr>
          <p:nvPr>
            <p:ph type="title"/>
          </p:nvPr>
        </p:nvSpPr>
        <p:spPr>
          <a:xfrm>
            <a:off x="2771775" y="260350"/>
            <a:ext cx="6213475" cy="782638"/>
          </a:xfrm>
        </p:spPr>
        <p:txBody>
          <a:bodyPr/>
          <a:lstStyle/>
          <a:p>
            <a:pPr eaLnBrk="1" hangingPunct="1"/>
            <a:r>
              <a:rPr sz="3000" b="1" smtClean="0">
                <a:solidFill>
                  <a:srgbClr val="0070C0"/>
                </a:solidFill>
                <a:latin typeface="Calibri" pitchFamily="34" charset="0"/>
              </a:rPr>
              <a:t>PUBLIKACJE  KIW</a:t>
            </a:r>
          </a:p>
        </p:txBody>
      </p:sp>
      <p:sp>
        <p:nvSpPr>
          <p:cNvPr id="36867" name="Symbol zastępczy zawartości 2"/>
          <p:cNvSpPr txBox="1">
            <a:spLocks noGrp="1"/>
          </p:cNvSpPr>
          <p:nvPr>
            <p:ph idx="1"/>
          </p:nvPr>
        </p:nvSpPr>
        <p:spPr>
          <a:xfrm>
            <a:off x="179388" y="981075"/>
            <a:ext cx="8785225" cy="4824413"/>
          </a:xfrm>
        </p:spPr>
        <p:txBody>
          <a:bodyPr/>
          <a:lstStyle/>
          <a:p>
            <a:pPr eaLnBrk="1" hangingPunct="1">
              <a:spcBef>
                <a:spcPts val="200"/>
              </a:spcBef>
              <a:buFont typeface="Arial" pitchFamily="34" charset="0"/>
              <a:buNone/>
            </a:pPr>
            <a:endParaRPr sz="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eaLnBrk="1" hangingPunct="1">
              <a:spcBef>
                <a:spcPts val="500"/>
              </a:spcBef>
              <a:buClr>
                <a:srgbClr val="E46C0A"/>
              </a:buClr>
              <a:buFont typeface="Wingdings" pitchFamily="2" charset="2"/>
              <a:buChar char="§"/>
            </a:pPr>
            <a:endParaRPr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eaLnBrk="1" hangingPunct="1">
              <a:spcBef>
                <a:spcPts val="500"/>
              </a:spcBef>
              <a:buClr>
                <a:srgbClr val="E46C0A"/>
              </a:buClr>
              <a:buFont typeface="Wingdings" pitchFamily="2" charset="2"/>
              <a:buChar char="§"/>
            </a:pP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Komentarz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 do </a:t>
            </a: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Instrukcji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przygotowywania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wniosków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 o </a:t>
            </a: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dofinansowanie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projektów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innowacyjnych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 i </a:t>
            </a: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współpracy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ponadnarodowej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 w </a:t>
            </a: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ramach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 PO KL </a:t>
            </a:r>
          </a:p>
          <a:p>
            <a:pPr eaLnBrk="1" hangingPunct="1">
              <a:spcBef>
                <a:spcPts val="200"/>
              </a:spcBef>
              <a:buClr>
                <a:srgbClr val="E46C0A"/>
              </a:buClr>
              <a:buFont typeface="Wingdings" pitchFamily="2" charset="2"/>
              <a:buChar char="§"/>
            </a:pPr>
            <a:endParaRPr sz="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eaLnBrk="1" hangingPunct="1">
              <a:spcBef>
                <a:spcPts val="500"/>
              </a:spcBef>
              <a:buClr>
                <a:srgbClr val="E46C0A"/>
              </a:buClr>
              <a:buFont typeface="Wingdings" pitchFamily="2" charset="2"/>
              <a:buChar char="§"/>
            </a:pP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Poradnik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dla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oceniających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projekty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innowacyjne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 i </a:t>
            </a: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projekty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współpracy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ponadnarodowej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,</a:t>
            </a:r>
          </a:p>
          <a:p>
            <a:pPr eaLnBrk="1" hangingPunct="1">
              <a:spcBef>
                <a:spcPts val="200"/>
              </a:spcBef>
              <a:buClr>
                <a:srgbClr val="E46C0A"/>
              </a:buClr>
              <a:buFont typeface="Wingdings" pitchFamily="2" charset="2"/>
              <a:buChar char="§"/>
            </a:pPr>
            <a:endParaRPr sz="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eaLnBrk="1" hangingPunct="1">
              <a:spcBef>
                <a:spcPts val="500"/>
              </a:spcBef>
              <a:buClr>
                <a:srgbClr val="E46C0A"/>
              </a:buClr>
              <a:buFont typeface="Wingdings" pitchFamily="2" charset="2"/>
              <a:buChar char="§"/>
            </a:pP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Projekty </a:t>
            </a: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współpracy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ponadnarodowej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 – </a:t>
            </a: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podręcznik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dla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projektodawców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br>
              <a:rPr sz="2000" dirty="0" smtClean="0">
                <a:solidFill>
                  <a:srgbClr val="002060"/>
                </a:solidFill>
                <a:latin typeface="Calibri" pitchFamily="34" charset="0"/>
              </a:rPr>
            </a:b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(</a:t>
            </a: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brak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aktualizacji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 w </a:t>
            </a: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aspekcie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wymogów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programowych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, </a:t>
            </a: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przydatne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praktyczne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kwestie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zw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. </a:t>
            </a: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ze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współpracą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ponadnarodową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),</a:t>
            </a:r>
          </a:p>
          <a:p>
            <a:pPr eaLnBrk="1" hangingPunct="1">
              <a:spcBef>
                <a:spcPts val="200"/>
              </a:spcBef>
              <a:buClr>
                <a:srgbClr val="E46C0A"/>
              </a:buClr>
              <a:buFont typeface="Wingdings" pitchFamily="2" charset="2"/>
              <a:buChar char="§"/>
            </a:pPr>
            <a:endParaRPr sz="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eaLnBrk="1" hangingPunct="1">
              <a:spcBef>
                <a:spcPts val="500"/>
              </a:spcBef>
              <a:buClr>
                <a:srgbClr val="E46C0A"/>
              </a:buClr>
              <a:buFont typeface="Wingdings" pitchFamily="2" charset="2"/>
              <a:buChar char="§"/>
            </a:pP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Partnerstwo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bez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granic</a:t>
            </a:r>
            <a:endParaRPr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eaLnBrk="1" hangingPunct="1">
              <a:spcBef>
                <a:spcPts val="500"/>
              </a:spcBef>
              <a:buClr>
                <a:srgbClr val="E46C0A"/>
              </a:buClr>
              <a:buNone/>
            </a:pPr>
            <a:endParaRPr sz="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eaLnBrk="1" hangingPunct="1">
              <a:spcBef>
                <a:spcPts val="500"/>
              </a:spcBef>
              <a:buClr>
                <a:srgbClr val="E46C0A"/>
              </a:buClr>
              <a:buFont typeface="Wingdings" pitchFamily="2" charset="2"/>
              <a:buChar char="§"/>
            </a:pP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Współpraca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ponadnarodowa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 z </a:t>
            </a: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perspektywy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realizatorów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projektów</a:t>
            </a:r>
            <a:endParaRPr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eaLnBrk="1" hangingPunct="1">
              <a:spcBef>
                <a:spcPts val="200"/>
              </a:spcBef>
              <a:buFont typeface="Arial" pitchFamily="34" charset="0"/>
              <a:buNone/>
            </a:pPr>
            <a:endParaRPr sz="8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eaLnBrk="1" hangingPunct="1">
              <a:spcBef>
                <a:spcPts val="500"/>
              </a:spcBef>
              <a:buClr>
                <a:srgbClr val="E46C0A"/>
              </a:buClr>
              <a:buFont typeface="Wingdings" pitchFamily="2" charset="2"/>
              <a:buChar char="§"/>
            </a:pP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Czas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innowacji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. </a:t>
            </a: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Przegląd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wybranych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projektów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innowacyjnych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 i </a:t>
            </a: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współpracy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ponadnarodowej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 PO KL (</a:t>
            </a:r>
            <a:r>
              <a:rPr sz="2000" dirty="0" err="1" smtClean="0">
                <a:solidFill>
                  <a:srgbClr val="002060"/>
                </a:solidFill>
                <a:latin typeface="Calibri" pitchFamily="34" charset="0"/>
              </a:rPr>
              <a:t>część</a:t>
            </a: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 1 i 2).</a:t>
            </a:r>
          </a:p>
          <a:p>
            <a:pPr eaLnBrk="1" hangingPunct="1">
              <a:spcBef>
                <a:spcPts val="500"/>
              </a:spcBef>
              <a:buClr>
                <a:srgbClr val="E46C0A"/>
              </a:buClr>
              <a:buFont typeface="Wingdings" pitchFamily="2" charset="2"/>
              <a:buChar char="§"/>
            </a:pPr>
            <a:endParaRPr sz="2000" dirty="0" smtClean="0">
              <a:solidFill>
                <a:srgbClr val="002060"/>
              </a:solidFill>
              <a:latin typeface="Calibri" pitchFamily="34" charset="0"/>
            </a:endParaRPr>
          </a:p>
          <a:p>
            <a:pPr eaLnBrk="1" hangingPunct="1">
              <a:spcBef>
                <a:spcPts val="500"/>
              </a:spcBef>
              <a:buFont typeface="Arial" pitchFamily="34" charset="0"/>
              <a:buNone/>
            </a:pPr>
            <a:r>
              <a:rPr sz="2000" dirty="0" smtClean="0">
                <a:solidFill>
                  <a:srgbClr val="002060"/>
                </a:solidFill>
                <a:latin typeface="Calibri" pitchFamily="34" charset="0"/>
              </a:rPr>
              <a:t>				</a:t>
            </a:r>
          </a:p>
          <a:p>
            <a:pPr eaLnBrk="1" hangingPunct="1">
              <a:spcBef>
                <a:spcPts val="600"/>
              </a:spcBef>
              <a:buClr>
                <a:srgbClr val="E46C0A"/>
              </a:buClr>
              <a:buFont typeface="Wingdings" pitchFamily="2" charset="2"/>
              <a:buChar char="§"/>
            </a:pPr>
            <a:endParaRPr sz="2400" dirty="0" smtClean="0">
              <a:latin typeface="Calibri" pitchFamily="34" charset="0"/>
            </a:endParaRPr>
          </a:p>
          <a:p>
            <a:pPr eaLnBrk="1" hangingPunct="1">
              <a:spcBef>
                <a:spcPts val="700"/>
              </a:spcBef>
              <a:buClr>
                <a:srgbClr val="E46C0A"/>
              </a:buClr>
              <a:buFont typeface="Wingdings" pitchFamily="2" charset="2"/>
              <a:buChar char="§"/>
            </a:pPr>
            <a:endParaRPr sz="28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l-PL" b="1" cap="small" dirty="0" smtClean="0">
                <a:solidFill>
                  <a:srgbClr val="0070C0"/>
                </a:solidFill>
              </a:rPr>
              <a:t>Sesja 3</a:t>
            </a:r>
            <a:endParaRPr lang="en-GB" b="1" cap="small" dirty="0" smtClean="0">
              <a:solidFill>
                <a:srgbClr val="0070C0"/>
              </a:solidFill>
            </a:endParaRPr>
          </a:p>
        </p:txBody>
      </p:sp>
      <p:sp>
        <p:nvSpPr>
          <p:cNvPr id="41987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13" cy="4525963"/>
          </a:xfrm>
        </p:spPr>
        <p:txBody>
          <a:bodyPr/>
          <a:lstStyle/>
          <a:p>
            <a:pPr algn="just">
              <a:buFont typeface="Arial" pitchFamily="34" charset="0"/>
              <a:buNone/>
            </a:pPr>
            <a:r>
              <a:rPr lang="pl-PL" dirty="0" smtClean="0"/>
              <a:t>	</a:t>
            </a:r>
          </a:p>
          <a:p>
            <a:pPr algn="ctr">
              <a:buNone/>
            </a:pPr>
            <a:r>
              <a:rPr lang="pl-PL" b="1" dirty="0" smtClean="0"/>
              <a:t>Wybrane zagadnienia i instrumenty wsparcia KIW dla projektodawców i beneficjentów PWP dostępne na portalu KIW</a:t>
            </a:r>
          </a:p>
          <a:p>
            <a:pPr algn="ctr">
              <a:buNone/>
            </a:pPr>
            <a:r>
              <a:rPr lang="pl-PL" b="1" dirty="0" err="1" smtClean="0">
                <a:hlinkClick r:id="rId2"/>
              </a:rPr>
              <a:t>www.kiw-pokl.org.pl</a:t>
            </a:r>
            <a:endParaRPr lang="pl-PL" b="1" dirty="0" smtClean="0"/>
          </a:p>
          <a:p>
            <a:pPr algn="ctr">
              <a:buNone/>
            </a:pPr>
            <a:endParaRPr lang="en-GB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ytuł 1"/>
          <p:cNvSpPr txBox="1">
            <a:spLocks noGrp="1"/>
          </p:cNvSpPr>
          <p:nvPr>
            <p:ph type="title"/>
          </p:nvPr>
        </p:nvSpPr>
        <p:spPr>
          <a:xfrm>
            <a:off x="2051050" y="333375"/>
            <a:ext cx="6842125" cy="1143000"/>
          </a:xfrm>
        </p:spPr>
        <p:txBody>
          <a:bodyPr/>
          <a:lstStyle/>
          <a:p>
            <a:pPr eaLnBrk="1"/>
            <a:r>
              <a:rPr sz="2800" b="1" smtClean="0">
                <a:solidFill>
                  <a:srgbClr val="0070C0"/>
                </a:solidFill>
                <a:latin typeface="Calibri" pitchFamily="34" charset="0"/>
              </a:rPr>
              <a:t>Zespół ds. Projektów Współpracy Ponadnarodowej</a:t>
            </a:r>
            <a:endParaRPr lang="en-GB" sz="3600" b="1" smtClean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37891" name="Prostokąt 7"/>
          <p:cNvSpPr>
            <a:spLocks noChangeArrowheads="1"/>
          </p:cNvSpPr>
          <p:nvPr/>
        </p:nvSpPr>
        <p:spPr bwMode="auto">
          <a:xfrm>
            <a:off x="1187450" y="1628775"/>
            <a:ext cx="7416800" cy="425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1155700">
              <a:lnSpc>
                <a:spcPct val="90000"/>
              </a:lnSpc>
              <a:spcAft>
                <a:spcPts val="1100"/>
              </a:spcAft>
            </a:pPr>
            <a:endParaRPr lang="pl-PL" sz="800" b="1">
              <a:solidFill>
                <a:srgbClr val="000000"/>
              </a:solidFill>
              <a:latin typeface="Calibri" pitchFamily="34" charset="0"/>
            </a:endParaRPr>
          </a:p>
          <a:p>
            <a:pPr marL="271463" lvl="1" indent="-271463" defTabSz="1155700">
              <a:lnSpc>
                <a:spcPct val="90000"/>
              </a:lnSpc>
              <a:spcAft>
                <a:spcPts val="200"/>
              </a:spcAft>
              <a:buSzPct val="100000"/>
              <a:buFontTx/>
              <a:buChar char="•"/>
            </a:pPr>
            <a:r>
              <a:rPr lang="pl-PL" b="1">
                <a:solidFill>
                  <a:srgbClr val="000000"/>
                </a:solidFill>
                <a:latin typeface="Calibri" pitchFamily="34" charset="0"/>
              </a:rPr>
              <a:t>Katarzyna Tyczko </a:t>
            </a:r>
            <a:r>
              <a:rPr lang="pl-PL">
                <a:solidFill>
                  <a:srgbClr val="000000"/>
                </a:solidFill>
                <a:latin typeface="Calibri" pitchFamily="34" charset="0"/>
              </a:rPr>
              <a:t>– tel. 22 378 31 59, </a:t>
            </a:r>
          </a:p>
          <a:p>
            <a:pPr marL="271463" lvl="1" indent="-271463" defTabSz="1155700">
              <a:lnSpc>
                <a:spcPct val="90000"/>
              </a:lnSpc>
              <a:spcAft>
                <a:spcPts val="200"/>
              </a:spcAft>
              <a:buSzPct val="100000"/>
            </a:pPr>
            <a:r>
              <a:rPr lang="pl-PL">
                <a:solidFill>
                  <a:srgbClr val="000000"/>
                </a:solidFill>
                <a:latin typeface="Calibri" pitchFamily="34" charset="0"/>
              </a:rPr>
              <a:t>		e-mail:  </a:t>
            </a:r>
            <a:r>
              <a:rPr lang="pl-PL">
                <a:solidFill>
                  <a:srgbClr val="000000"/>
                </a:solidFill>
                <a:latin typeface="Calibri" pitchFamily="34" charset="0"/>
                <a:hlinkClick r:id="rId2"/>
              </a:rPr>
              <a:t>katarzyna.tyczko@cpe.gov.pl</a:t>
            </a:r>
            <a:endParaRPr lang="pl-PL">
              <a:solidFill>
                <a:srgbClr val="000000"/>
              </a:solidFill>
              <a:latin typeface="Calibri" pitchFamily="34" charset="0"/>
            </a:endParaRPr>
          </a:p>
          <a:p>
            <a:pPr marL="271463" lvl="1" indent="-271463" defTabSz="1155700">
              <a:lnSpc>
                <a:spcPct val="90000"/>
              </a:lnSpc>
              <a:spcAft>
                <a:spcPts val="200"/>
              </a:spcAft>
              <a:buSzPct val="100000"/>
            </a:pPr>
            <a:endParaRPr lang="en-GB">
              <a:solidFill>
                <a:srgbClr val="000000"/>
              </a:solidFill>
              <a:latin typeface="Calibri" pitchFamily="34" charset="0"/>
            </a:endParaRPr>
          </a:p>
          <a:p>
            <a:pPr marL="271463" lvl="1" indent="-271463" defTabSz="1155700">
              <a:lnSpc>
                <a:spcPct val="90000"/>
              </a:lnSpc>
              <a:spcAft>
                <a:spcPts val="200"/>
              </a:spcAft>
              <a:buSzPct val="100000"/>
              <a:buFontTx/>
              <a:buChar char="•"/>
            </a:pPr>
            <a:r>
              <a:rPr lang="pl-PL" b="1">
                <a:solidFill>
                  <a:srgbClr val="0D0D0D"/>
                </a:solidFill>
                <a:latin typeface="Calibri" pitchFamily="34" charset="0"/>
              </a:rPr>
              <a:t>Beata Rybicka - Dominiak </a:t>
            </a:r>
            <a:r>
              <a:rPr lang="pl-PL">
                <a:solidFill>
                  <a:srgbClr val="0D0D0D"/>
                </a:solidFill>
                <a:latin typeface="Calibri" pitchFamily="34" charset="0"/>
              </a:rPr>
              <a:t>– tel. 22 378 31 68,</a:t>
            </a:r>
          </a:p>
          <a:p>
            <a:pPr marL="271463" lvl="1" indent="-271463" defTabSz="1155700">
              <a:lnSpc>
                <a:spcPct val="90000"/>
              </a:lnSpc>
              <a:spcAft>
                <a:spcPts val="200"/>
              </a:spcAft>
              <a:buSzPct val="100000"/>
            </a:pPr>
            <a:r>
              <a:rPr lang="pl-PL">
                <a:solidFill>
                  <a:srgbClr val="0D0D0D"/>
                </a:solidFill>
                <a:latin typeface="Calibri" pitchFamily="34" charset="0"/>
              </a:rPr>
              <a:t>		</a:t>
            </a:r>
            <a:r>
              <a:rPr lang="pl-PL">
                <a:solidFill>
                  <a:srgbClr val="000000"/>
                </a:solidFill>
                <a:latin typeface="Calibri" pitchFamily="34" charset="0"/>
              </a:rPr>
              <a:t>e-mail: </a:t>
            </a:r>
            <a:r>
              <a:rPr lang="pl-PL">
                <a:solidFill>
                  <a:srgbClr val="002060"/>
                </a:solidFill>
                <a:latin typeface="Calibri" pitchFamily="34" charset="0"/>
                <a:hlinkClick r:id="rId3" action="ppaction://hlinkfile"/>
              </a:rPr>
              <a:t>beata.rybicka-dominiak@cpe.gov.pl</a:t>
            </a:r>
            <a:r>
              <a:rPr lang="pl-PL">
                <a:solidFill>
                  <a:srgbClr val="002060"/>
                </a:solidFill>
                <a:latin typeface="Calibri" pitchFamily="34" charset="0"/>
              </a:rPr>
              <a:t> ,</a:t>
            </a:r>
          </a:p>
          <a:p>
            <a:pPr marL="271463" lvl="1" indent="-271463" defTabSz="1155700">
              <a:lnSpc>
                <a:spcPct val="90000"/>
              </a:lnSpc>
              <a:spcAft>
                <a:spcPts val="200"/>
              </a:spcAft>
              <a:buSzPct val="100000"/>
            </a:pPr>
            <a:endParaRPr lang="en-GB">
              <a:solidFill>
                <a:srgbClr val="000000"/>
              </a:solidFill>
              <a:latin typeface="Calibri" pitchFamily="34" charset="0"/>
            </a:endParaRPr>
          </a:p>
          <a:p>
            <a:pPr marL="271463" lvl="1" indent="-271463" defTabSz="1155700">
              <a:lnSpc>
                <a:spcPct val="90000"/>
              </a:lnSpc>
              <a:spcAft>
                <a:spcPts val="200"/>
              </a:spcAft>
              <a:buSzPct val="100000"/>
              <a:buFontTx/>
              <a:buChar char="•"/>
            </a:pPr>
            <a:r>
              <a:rPr lang="pl-PL" b="1">
                <a:solidFill>
                  <a:srgbClr val="0D0D0D"/>
                </a:solidFill>
                <a:latin typeface="Calibri" pitchFamily="34" charset="0"/>
              </a:rPr>
              <a:t>Magdalena Karczewska </a:t>
            </a:r>
            <a:r>
              <a:rPr lang="pl-PL">
                <a:solidFill>
                  <a:srgbClr val="0D0D0D"/>
                </a:solidFill>
                <a:latin typeface="Calibri" pitchFamily="34" charset="0"/>
              </a:rPr>
              <a:t>– tel. 22 378 31 63, </a:t>
            </a:r>
          </a:p>
          <a:p>
            <a:pPr marL="271463" lvl="1" indent="-271463" defTabSz="1155700">
              <a:lnSpc>
                <a:spcPct val="90000"/>
              </a:lnSpc>
              <a:spcAft>
                <a:spcPts val="200"/>
              </a:spcAft>
              <a:buSzPct val="100000"/>
            </a:pPr>
            <a:r>
              <a:rPr lang="pl-PL">
                <a:solidFill>
                  <a:srgbClr val="0D0D0D"/>
                </a:solidFill>
                <a:latin typeface="Calibri" pitchFamily="34" charset="0"/>
              </a:rPr>
              <a:t>		</a:t>
            </a:r>
            <a:r>
              <a:rPr lang="pl-PL">
                <a:solidFill>
                  <a:srgbClr val="000000"/>
                </a:solidFill>
                <a:latin typeface="Calibri" pitchFamily="34" charset="0"/>
              </a:rPr>
              <a:t>e-mail: </a:t>
            </a:r>
            <a:r>
              <a:rPr lang="pl-PL">
                <a:solidFill>
                  <a:srgbClr val="002060"/>
                </a:solidFill>
                <a:latin typeface="Calibri" pitchFamily="34" charset="0"/>
                <a:hlinkClick r:id="rId4"/>
              </a:rPr>
              <a:t>magdalena.karczewska@cpe.gov.pl</a:t>
            </a:r>
            <a:r>
              <a:rPr lang="pl-PL">
                <a:solidFill>
                  <a:srgbClr val="002060"/>
                </a:solidFill>
                <a:latin typeface="Calibri" pitchFamily="34" charset="0"/>
              </a:rPr>
              <a:t>, </a:t>
            </a:r>
          </a:p>
          <a:p>
            <a:pPr marL="271463" lvl="1" indent="-271463" defTabSz="1155700">
              <a:lnSpc>
                <a:spcPct val="90000"/>
              </a:lnSpc>
              <a:spcAft>
                <a:spcPts val="200"/>
              </a:spcAft>
              <a:buSzPct val="100000"/>
            </a:pPr>
            <a:endParaRPr lang="en-GB">
              <a:solidFill>
                <a:srgbClr val="000000"/>
              </a:solidFill>
              <a:latin typeface="Calibri" pitchFamily="34" charset="0"/>
            </a:endParaRPr>
          </a:p>
          <a:p>
            <a:pPr marL="271463" lvl="1" indent="-271463" defTabSz="1155700">
              <a:lnSpc>
                <a:spcPct val="90000"/>
              </a:lnSpc>
              <a:spcAft>
                <a:spcPts val="200"/>
              </a:spcAft>
              <a:buSzPct val="100000"/>
              <a:buFontTx/>
              <a:buChar char="•"/>
            </a:pPr>
            <a:r>
              <a:rPr lang="pl-PL" b="1">
                <a:solidFill>
                  <a:srgbClr val="0D0D0D"/>
                </a:solidFill>
                <a:latin typeface="Calibri" pitchFamily="34" charset="0"/>
              </a:rPr>
              <a:t>Maciej Jamrozik </a:t>
            </a:r>
            <a:r>
              <a:rPr lang="pl-PL">
                <a:solidFill>
                  <a:srgbClr val="0D0D0D"/>
                </a:solidFill>
                <a:latin typeface="Calibri" pitchFamily="34" charset="0"/>
              </a:rPr>
              <a:t>– tel. 22 378 31 62,</a:t>
            </a:r>
          </a:p>
          <a:p>
            <a:pPr marL="271463" lvl="1" indent="-271463" defTabSz="1155700">
              <a:lnSpc>
                <a:spcPct val="90000"/>
              </a:lnSpc>
              <a:spcAft>
                <a:spcPts val="200"/>
              </a:spcAft>
              <a:buSzPct val="100000"/>
            </a:pPr>
            <a:r>
              <a:rPr lang="pl-PL">
                <a:solidFill>
                  <a:srgbClr val="000000"/>
                </a:solidFill>
                <a:latin typeface="Calibri" pitchFamily="34" charset="0"/>
              </a:rPr>
              <a:t>		e-mail: </a:t>
            </a:r>
            <a:r>
              <a:rPr lang="pl-PL">
                <a:solidFill>
                  <a:srgbClr val="002060"/>
                </a:solidFill>
                <a:latin typeface="Calibri" pitchFamily="34" charset="0"/>
                <a:hlinkClick r:id="rId3"/>
              </a:rPr>
              <a:t>maciej.jamrozik@cpe.gov.pl</a:t>
            </a:r>
            <a:r>
              <a:rPr lang="pl-PL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pl-PL" b="1">
                <a:solidFill>
                  <a:srgbClr val="000000"/>
                </a:solidFill>
                <a:latin typeface="Calibri" pitchFamily="34" charset="0"/>
              </a:rPr>
              <a:t> </a:t>
            </a:r>
          </a:p>
          <a:p>
            <a:pPr marL="271463" lvl="1" indent="-271463" defTabSz="1155700">
              <a:lnSpc>
                <a:spcPct val="90000"/>
              </a:lnSpc>
              <a:spcAft>
                <a:spcPts val="200"/>
              </a:spcAft>
              <a:buSzPct val="100000"/>
            </a:pPr>
            <a:endParaRPr lang="pl-PL" sz="800" b="1">
              <a:solidFill>
                <a:srgbClr val="000000"/>
              </a:solidFill>
              <a:latin typeface="Calibri" pitchFamily="34" charset="0"/>
            </a:endParaRPr>
          </a:p>
          <a:p>
            <a:pPr marL="271463" lvl="1" indent="-271463" defTabSz="1155700">
              <a:lnSpc>
                <a:spcPct val="90000"/>
              </a:lnSpc>
              <a:spcAft>
                <a:spcPts val="200"/>
              </a:spcAft>
              <a:buSzPct val="100000"/>
            </a:pPr>
            <a:endParaRPr lang="pl-PL" b="1">
              <a:solidFill>
                <a:srgbClr val="000000"/>
              </a:solidFill>
              <a:latin typeface="Calibri" pitchFamily="34" charset="0"/>
            </a:endParaRPr>
          </a:p>
          <a:p>
            <a:pPr marL="271463" lvl="1" indent="-271463" algn="ctr" defTabSz="1155700">
              <a:lnSpc>
                <a:spcPct val="90000"/>
              </a:lnSpc>
              <a:spcAft>
                <a:spcPts val="200"/>
              </a:spcAft>
              <a:buSzPct val="100000"/>
            </a:pPr>
            <a:r>
              <a:rPr lang="pl-PL" sz="2400" b="1">
                <a:solidFill>
                  <a:srgbClr val="0070C0"/>
                </a:solidFill>
                <a:latin typeface="Calibri" pitchFamily="34" charset="0"/>
              </a:rPr>
              <a:t>        Jesteśmy do Państwa dyspozycji</a:t>
            </a:r>
            <a:endParaRPr lang="en-GB" sz="2400">
              <a:solidFill>
                <a:srgbClr val="0070C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ymbol zastępczy zawartości 4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eaLnBrk="1">
              <a:buFont typeface="Arial" pitchFamily="34" charset="0"/>
              <a:buNone/>
            </a:pPr>
            <a:endParaRPr b="1" dirty="0" smtClean="0">
              <a:solidFill>
                <a:srgbClr val="E96705"/>
              </a:solidFill>
              <a:latin typeface="Calibri" pitchFamily="34" charset="0"/>
            </a:endParaRPr>
          </a:p>
          <a:p>
            <a:pPr algn="ctr" eaLnBrk="1">
              <a:spcBef>
                <a:spcPts val="1200"/>
              </a:spcBef>
              <a:buFont typeface="Arial" pitchFamily="34" charset="0"/>
              <a:buNone/>
            </a:pPr>
            <a:r>
              <a:rPr sz="4800" b="1" dirty="0" smtClean="0">
                <a:solidFill>
                  <a:srgbClr val="0070C0"/>
                </a:solidFill>
                <a:latin typeface="Calibri" pitchFamily="34" charset="0"/>
              </a:rPr>
              <a:t>Dziękujemy za uwagę!</a:t>
            </a:r>
          </a:p>
          <a:p>
            <a:pPr algn="ctr" eaLnBrk="1">
              <a:buFont typeface="Arial" pitchFamily="34" charset="0"/>
              <a:buNone/>
            </a:pPr>
            <a:endParaRPr b="1" dirty="0" smtClean="0">
              <a:solidFill>
                <a:srgbClr val="E96705"/>
              </a:solidFill>
              <a:latin typeface="Calibri" pitchFamily="34" charset="0"/>
            </a:endParaRPr>
          </a:p>
          <a:p>
            <a:pPr algn="ctr" eaLnBrk="1">
              <a:buFont typeface="Arial" pitchFamily="34" charset="0"/>
              <a:buNone/>
            </a:pPr>
            <a:endParaRPr dirty="0" smtClean="0">
              <a:latin typeface="Calibri" pitchFamily="34" charset="0"/>
            </a:endParaRPr>
          </a:p>
          <a:p>
            <a:pPr algn="ctr" eaLnBrk="1">
              <a:buFont typeface="Arial" pitchFamily="34" charset="0"/>
              <a:buNone/>
            </a:pPr>
            <a:r>
              <a:rPr b="1" dirty="0" smtClean="0">
                <a:solidFill>
                  <a:srgbClr val="E96705"/>
                </a:solidFill>
                <a:latin typeface="Calibri" pitchFamily="34" charset="0"/>
              </a:rPr>
              <a:t> </a:t>
            </a:r>
            <a:endParaRPr dirty="0" smtClean="0">
              <a:latin typeface="Calibri" pitchFamily="34" charset="0"/>
            </a:endParaRPr>
          </a:p>
        </p:txBody>
      </p:sp>
      <p:sp>
        <p:nvSpPr>
          <p:cNvPr id="38915" name="Prostokąt 2"/>
          <p:cNvSpPr>
            <a:spLocks noChangeArrowheads="1"/>
          </p:cNvSpPr>
          <p:nvPr/>
        </p:nvSpPr>
        <p:spPr bwMode="auto">
          <a:xfrm>
            <a:off x="323850" y="5445125"/>
            <a:ext cx="84963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Ctr="1">
            <a:spAutoFit/>
          </a:bodyPr>
          <a:lstStyle/>
          <a:p>
            <a:pPr algn="ctr"/>
            <a:r>
              <a:rPr lang="pl-PL" sz="1200" i="1">
                <a:solidFill>
                  <a:srgbClr val="898989"/>
                </a:solidFill>
              </a:rPr>
              <a:t>Spotkanie współfinansowane ze środków Unii Europejskiej w ramach Europejskiego Funduszu Społecznego</a:t>
            </a:r>
          </a:p>
          <a:p>
            <a:pPr algn="ctr"/>
            <a:endParaRPr lang="pl-PL" sz="1200" i="1">
              <a:solidFill>
                <a:srgbClr val="898989"/>
              </a:solidFill>
            </a:endParaRPr>
          </a:p>
          <a:p>
            <a:pPr algn="ctr"/>
            <a:r>
              <a:rPr lang="pl-PL" sz="1200" b="1">
                <a:solidFill>
                  <a:srgbClr val="000000"/>
                </a:solidFill>
                <a:cs typeface="Times New Roman" pitchFamily="18" charset="0"/>
              </a:rPr>
              <a:t>Prezentacja stanowi własność  intelektualną Krajowej Instytucji Wspomagającej Centrum Projektów Europejskich </a:t>
            </a:r>
            <a:br>
              <a:rPr lang="pl-PL" sz="1200" b="1">
                <a:solidFill>
                  <a:srgbClr val="000000"/>
                </a:solidFill>
                <a:cs typeface="Times New Roman" pitchFamily="18" charset="0"/>
              </a:rPr>
            </a:br>
            <a:r>
              <a:rPr lang="pl-PL" sz="1200" b="1">
                <a:solidFill>
                  <a:srgbClr val="000000"/>
                </a:solidFill>
                <a:cs typeface="Times New Roman" pitchFamily="18" charset="0"/>
              </a:rPr>
              <a:t>i jest chroniona prawem autorskim.</a:t>
            </a:r>
            <a:endParaRPr lang="pl-PL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2"/>
          <p:cNvSpPr txBox="1"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 marL="0" indent="0" algn="just" eaLnBrk="1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sz="1600" i="1" dirty="0" smtClean="0"/>
          </a:p>
          <a:p>
            <a:pPr marL="0" indent="0" algn="just" eaLnBrk="1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sz="1600" i="1" dirty="0" smtClean="0"/>
          </a:p>
          <a:p>
            <a:pPr marL="0" indent="0" algn="just" eaLnBrk="1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sz="1600" i="1" dirty="0" smtClean="0"/>
          </a:p>
          <a:p>
            <a:pPr marL="0" indent="0" algn="just" eaLnBrk="1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sz="1600" i="1" dirty="0" smtClean="0"/>
          </a:p>
          <a:p>
            <a:pPr marL="0" indent="0" algn="just" eaLnBrk="1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sz="2400" dirty="0" err="1" smtClean="0"/>
              <a:t>Projektem</a:t>
            </a:r>
            <a:r>
              <a:rPr sz="2400" dirty="0" smtClean="0"/>
              <a:t> </a:t>
            </a:r>
            <a:r>
              <a:rPr sz="2400" dirty="0" err="1" smtClean="0"/>
              <a:t>współpracy</a:t>
            </a:r>
            <a:r>
              <a:rPr sz="2400" dirty="0" smtClean="0"/>
              <a:t> </a:t>
            </a:r>
            <a:r>
              <a:rPr sz="2400" dirty="0" err="1" smtClean="0"/>
              <a:t>ponadnarodowej</a:t>
            </a:r>
            <a:r>
              <a:rPr sz="2400" dirty="0" smtClean="0"/>
              <a:t> jest </a:t>
            </a:r>
            <a:r>
              <a:rPr sz="2400" dirty="0" err="1" smtClean="0"/>
              <a:t>projekt</a:t>
            </a:r>
            <a:r>
              <a:rPr sz="2400" dirty="0" smtClean="0"/>
              <a:t>, </a:t>
            </a:r>
            <a:r>
              <a:rPr sz="2400" dirty="0" err="1" smtClean="0"/>
              <a:t>który</a:t>
            </a:r>
            <a:r>
              <a:rPr sz="2400" dirty="0" smtClean="0"/>
              <a:t> </a:t>
            </a:r>
            <a:r>
              <a:rPr sz="2400" dirty="0" err="1" smtClean="0"/>
              <a:t>zakłada</a:t>
            </a:r>
            <a:r>
              <a:rPr sz="2400" dirty="0" smtClean="0"/>
              <a:t> </a:t>
            </a:r>
            <a:r>
              <a:rPr sz="2400" b="1" dirty="0" err="1" smtClean="0">
                <a:solidFill>
                  <a:srgbClr val="009644"/>
                </a:solidFill>
              </a:rPr>
              <a:t>wspólną</a:t>
            </a:r>
            <a:r>
              <a:rPr sz="2400" b="1" dirty="0" smtClean="0">
                <a:solidFill>
                  <a:srgbClr val="009644"/>
                </a:solidFill>
              </a:rPr>
              <a:t> </a:t>
            </a:r>
            <a:r>
              <a:rPr sz="2400" b="1" dirty="0" err="1" smtClean="0">
                <a:solidFill>
                  <a:srgbClr val="6600CC"/>
                </a:solidFill>
              </a:rPr>
              <a:t>realizację</a:t>
            </a:r>
            <a:r>
              <a:rPr sz="2400" b="1" dirty="0" smtClean="0">
                <a:solidFill>
                  <a:srgbClr val="6600CC"/>
                </a:solidFill>
              </a:rPr>
              <a:t> </a:t>
            </a:r>
            <a:r>
              <a:rPr sz="2400" b="1" dirty="0" err="1" smtClean="0">
                <a:solidFill>
                  <a:srgbClr val="6600CC"/>
                </a:solidFill>
              </a:rPr>
              <a:t>działań</a:t>
            </a:r>
            <a:r>
              <a:rPr sz="2400" b="1" dirty="0" smtClean="0">
                <a:solidFill>
                  <a:srgbClr val="6600CC"/>
                </a:solidFill>
              </a:rPr>
              <a:t> </a:t>
            </a:r>
            <a:r>
              <a:rPr sz="2400" b="1" dirty="0" err="1" smtClean="0">
                <a:solidFill>
                  <a:srgbClr val="6600CC"/>
                </a:solidFill>
              </a:rPr>
              <a:t>kwalifikowanych</a:t>
            </a:r>
            <a:r>
              <a:rPr sz="2400" b="1" dirty="0" smtClean="0">
                <a:solidFill>
                  <a:srgbClr val="6600CC"/>
                </a:solidFill>
              </a:rPr>
              <a:t> </a:t>
            </a:r>
            <a:r>
              <a:rPr sz="2400" dirty="0" err="1" smtClean="0"/>
              <a:t>przewidzianych</a:t>
            </a:r>
            <a:r>
              <a:rPr sz="2400" dirty="0" smtClean="0"/>
              <a:t> w </a:t>
            </a:r>
            <a:r>
              <a:rPr sz="2400" dirty="0" err="1" smtClean="0"/>
              <a:t>załączniku</a:t>
            </a:r>
            <a:r>
              <a:rPr sz="2400" dirty="0" smtClean="0"/>
              <a:t> nr 8 do </a:t>
            </a:r>
            <a:r>
              <a:rPr sz="2400" dirty="0" err="1" smtClean="0"/>
              <a:t>Wytycznych</a:t>
            </a:r>
            <a:r>
              <a:rPr sz="2400" dirty="0" smtClean="0"/>
              <a:t>, a </a:t>
            </a:r>
            <a:r>
              <a:rPr sz="2400" dirty="0" err="1" smtClean="0"/>
              <a:t>także</a:t>
            </a:r>
            <a:r>
              <a:rPr sz="2400" dirty="0" smtClean="0"/>
              <a:t> w </a:t>
            </a:r>
            <a:r>
              <a:rPr sz="2400" dirty="0" err="1" smtClean="0"/>
              <a:t>przypadku</a:t>
            </a:r>
            <a:r>
              <a:rPr sz="2400" dirty="0" smtClean="0"/>
              <a:t> </a:t>
            </a:r>
            <a:r>
              <a:rPr sz="2400" dirty="0" err="1" smtClean="0"/>
              <a:t>którego</a:t>
            </a:r>
            <a:r>
              <a:rPr sz="2400" dirty="0" smtClean="0"/>
              <a:t> </a:t>
            </a:r>
            <a:r>
              <a:rPr sz="2400" dirty="0" err="1" smtClean="0"/>
              <a:t>wskazano</a:t>
            </a:r>
            <a:r>
              <a:rPr sz="2400" dirty="0" smtClean="0"/>
              <a:t> </a:t>
            </a:r>
            <a:r>
              <a:rPr sz="2400" b="1" dirty="0" err="1" smtClean="0">
                <a:solidFill>
                  <a:srgbClr val="FF6600"/>
                </a:solidFill>
              </a:rPr>
              <a:t>rzeczywistą</a:t>
            </a:r>
            <a:r>
              <a:rPr sz="2400" b="1" dirty="0" smtClean="0">
                <a:solidFill>
                  <a:srgbClr val="FF6600"/>
                </a:solidFill>
              </a:rPr>
              <a:t> </a:t>
            </a:r>
            <a:r>
              <a:rPr sz="2400" b="1" dirty="0" err="1" smtClean="0">
                <a:solidFill>
                  <a:srgbClr val="FF6600"/>
                </a:solidFill>
              </a:rPr>
              <a:t>wartość</a:t>
            </a:r>
            <a:r>
              <a:rPr sz="2400" b="1" dirty="0" smtClean="0">
                <a:solidFill>
                  <a:srgbClr val="FF6600"/>
                </a:solidFill>
              </a:rPr>
              <a:t> </a:t>
            </a:r>
            <a:r>
              <a:rPr sz="2400" b="1" dirty="0" err="1" smtClean="0">
                <a:solidFill>
                  <a:srgbClr val="FF6600"/>
                </a:solidFill>
              </a:rPr>
              <a:t>dodaną</a:t>
            </a:r>
            <a:r>
              <a:rPr sz="2400" b="1" dirty="0" smtClean="0">
                <a:solidFill>
                  <a:srgbClr val="FF6600"/>
                </a:solidFill>
              </a:rPr>
              <a:t> </a:t>
            </a:r>
            <a:r>
              <a:rPr sz="2400" dirty="0" err="1" smtClean="0"/>
              <a:t>wynikającą</a:t>
            </a:r>
            <a:r>
              <a:rPr sz="2400" dirty="0" smtClean="0"/>
              <a:t> </a:t>
            </a:r>
            <a:r>
              <a:rPr sz="2400" dirty="0" err="1" smtClean="0"/>
              <a:t>ze</a:t>
            </a:r>
            <a:r>
              <a:rPr sz="2400" dirty="0" smtClean="0"/>
              <a:t> </a:t>
            </a:r>
            <a:r>
              <a:rPr sz="2400" dirty="0" err="1" smtClean="0"/>
              <a:t>współpracy</a:t>
            </a:r>
            <a:r>
              <a:rPr sz="2400" dirty="0" smtClean="0"/>
              <a:t> </a:t>
            </a:r>
            <a:r>
              <a:rPr sz="2400" dirty="0" err="1" smtClean="0"/>
              <a:t>i</a:t>
            </a:r>
            <a:r>
              <a:rPr sz="2400" dirty="0" smtClean="0"/>
              <a:t> </a:t>
            </a:r>
            <a:r>
              <a:rPr sz="2400" dirty="0" err="1" smtClean="0"/>
              <a:t>podpisano</a:t>
            </a:r>
            <a:r>
              <a:rPr sz="2400" dirty="0" smtClean="0"/>
              <a:t> </a:t>
            </a:r>
            <a:r>
              <a:rPr sz="2400" b="1" dirty="0" err="1" smtClean="0">
                <a:solidFill>
                  <a:srgbClr val="0070C0"/>
                </a:solidFill>
              </a:rPr>
              <a:t>umowę</a:t>
            </a:r>
            <a:r>
              <a:rPr sz="2400" b="1" dirty="0" smtClean="0">
                <a:solidFill>
                  <a:srgbClr val="0070C0"/>
                </a:solidFill>
              </a:rPr>
              <a:t> o </a:t>
            </a:r>
            <a:r>
              <a:rPr sz="2400" b="1" dirty="0" err="1" smtClean="0">
                <a:solidFill>
                  <a:srgbClr val="0070C0"/>
                </a:solidFill>
              </a:rPr>
              <a:t>współpracy</a:t>
            </a:r>
            <a:r>
              <a:rPr sz="2400" b="1" dirty="0" smtClean="0">
                <a:solidFill>
                  <a:srgbClr val="0070C0"/>
                </a:solidFill>
              </a:rPr>
              <a:t> </a:t>
            </a:r>
            <a:r>
              <a:rPr sz="2400" b="1" dirty="0" err="1" smtClean="0">
                <a:solidFill>
                  <a:srgbClr val="0070C0"/>
                </a:solidFill>
              </a:rPr>
              <a:t>ponadnarodowej</a:t>
            </a:r>
            <a:r>
              <a:rPr sz="2400" dirty="0" smtClean="0"/>
              <a:t>.</a:t>
            </a:r>
          </a:p>
          <a:p>
            <a:pPr eaLnBrk="1" fontAlgn="auto">
              <a:spcBef>
                <a:spcPts val="400"/>
              </a:spcBef>
              <a:spcAft>
                <a:spcPts val="0"/>
              </a:spcAft>
              <a:buFont typeface="Arial"/>
              <a:buNone/>
              <a:defRPr/>
            </a:pPr>
            <a:endParaRPr sz="1600" dirty="0" smtClean="0"/>
          </a:p>
          <a:p>
            <a:pPr eaLnBrk="1" fontAlgn="auto">
              <a:spcAft>
                <a:spcPts val="0"/>
              </a:spcAft>
              <a:buFont typeface="Arial"/>
              <a:buNone/>
              <a:defRPr/>
            </a:pPr>
            <a:endParaRPr dirty="0" smtClean="0"/>
          </a:p>
        </p:txBody>
      </p:sp>
      <p:sp>
        <p:nvSpPr>
          <p:cNvPr id="5123" name="Tytuł 8"/>
          <p:cNvSpPr txBox="1">
            <a:spLocks noGrp="1"/>
          </p:cNvSpPr>
          <p:nvPr>
            <p:ph type="title"/>
          </p:nvPr>
        </p:nvSpPr>
        <p:spPr>
          <a:xfrm>
            <a:off x="539750" y="260350"/>
            <a:ext cx="8229600" cy="1223963"/>
          </a:xfrm>
        </p:spPr>
        <p:txBody>
          <a:bodyPr anchorCtr="0"/>
          <a:lstStyle/>
          <a:p>
            <a:pPr algn="r" eaLnBrk="1"/>
            <a:r>
              <a:rPr sz="2800" b="1" smtClean="0">
                <a:solidFill>
                  <a:srgbClr val="0070C0"/>
                </a:solidFill>
                <a:latin typeface="Calibri" pitchFamily="34" charset="0"/>
              </a:rPr>
              <a:t/>
            </a:r>
            <a:br>
              <a:rPr sz="2800" b="1" smtClean="0">
                <a:solidFill>
                  <a:srgbClr val="0070C0"/>
                </a:solidFill>
                <a:latin typeface="Calibri" pitchFamily="34" charset="0"/>
              </a:rPr>
            </a:br>
            <a:r>
              <a:rPr sz="2800" b="1" smtClean="0">
                <a:solidFill>
                  <a:srgbClr val="0070C0"/>
                </a:solidFill>
                <a:latin typeface="Calibri" pitchFamily="34" charset="0"/>
              </a:rPr>
              <a:t/>
            </a:r>
            <a:br>
              <a:rPr sz="2800" b="1" smtClean="0">
                <a:solidFill>
                  <a:srgbClr val="0070C0"/>
                </a:solidFill>
                <a:latin typeface="Calibri" pitchFamily="34" charset="0"/>
              </a:rPr>
            </a:br>
            <a:r>
              <a:rPr sz="2800" b="1" smtClean="0">
                <a:solidFill>
                  <a:srgbClr val="0070C0"/>
                </a:solidFill>
                <a:latin typeface="Calibri" pitchFamily="34" charset="0"/>
              </a:rPr>
              <a:t>DEFINICJA </a:t>
            </a:r>
            <a:br>
              <a:rPr sz="2800" b="1" smtClean="0">
                <a:solidFill>
                  <a:srgbClr val="0070C0"/>
                </a:solidFill>
                <a:latin typeface="Calibri" pitchFamily="34" charset="0"/>
              </a:rPr>
            </a:br>
            <a:r>
              <a:rPr sz="2800" smtClean="0">
                <a:solidFill>
                  <a:srgbClr val="0070C0"/>
                </a:solidFill>
                <a:latin typeface="Calibri" pitchFamily="34" charset="0"/>
              </a:rPr>
              <a:t>PROJEKTU WSPÓŁPRACY  PONADNARODOWEJ </a:t>
            </a:r>
            <a:r>
              <a:rPr sz="2800" b="1" i="1" smtClean="0">
                <a:solidFill>
                  <a:srgbClr val="0070C0"/>
                </a:solidFill>
                <a:latin typeface="Calibri" pitchFamily="34" charset="0"/>
              </a:rPr>
              <a:t/>
            </a:r>
            <a:br>
              <a:rPr sz="2800" b="1" i="1" smtClean="0">
                <a:solidFill>
                  <a:srgbClr val="0070C0"/>
                </a:solidFill>
                <a:latin typeface="Calibri" pitchFamily="34" charset="0"/>
              </a:rPr>
            </a:br>
            <a:endParaRPr sz="2800" smtClean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ytuł 1"/>
          <p:cNvSpPr txBox="1">
            <a:spLocks noGrp="1"/>
          </p:cNvSpPr>
          <p:nvPr>
            <p:ph type="title"/>
          </p:nvPr>
        </p:nvSpPr>
        <p:spPr>
          <a:xfrm>
            <a:off x="2411413" y="333375"/>
            <a:ext cx="6481762" cy="1008063"/>
          </a:xfrm>
        </p:spPr>
        <p:txBody>
          <a:bodyPr/>
          <a:lstStyle/>
          <a:p>
            <a:pPr algn="r" eaLnBrk="1"/>
            <a:r>
              <a:rPr sz="2800" b="1" smtClean="0">
                <a:solidFill>
                  <a:srgbClr val="0070C0"/>
                </a:solidFill>
                <a:latin typeface="Calibri" pitchFamily="34" charset="0"/>
              </a:rPr>
              <a:t>WYODRĘBNIONY PROJEKT WSPÓŁPRACY PONADNARODOWEJ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557338"/>
          <a:ext cx="8435280" cy="451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7115"/>
                <a:gridCol w="5178165"/>
              </a:tblGrid>
              <a:tr h="4392488"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</a:pPr>
                      <a:endParaRPr lang="pl-PL" sz="2000" b="1" u="sng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pl-PL" sz="2000" b="1" u="sng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pl-PL" sz="2000" b="1" u="sng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ctr">
                        <a:lnSpc>
                          <a:spcPts val="2100"/>
                        </a:lnSpc>
                      </a:pPr>
                      <a:endParaRPr lang="pl-PL" sz="2000" b="1" u="sng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indent="-45720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pl-PL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Zakłada współpracę</a:t>
                      </a:r>
                      <a:r>
                        <a:rPr lang="pl-PL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ponadnarodową 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od początku </a:t>
                      </a:r>
                      <a:r>
                        <a:rPr lang="pl-PL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realizacji projektu</a:t>
                      </a: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pl-PL" sz="400" b="0" baseline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342900" indent="-342900" algn="l">
                        <a:lnSpc>
                          <a:spcPts val="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pl-PL" sz="1600" b="0" baseline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pl-PL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Realizowany jest 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we współpracy z partnerem /partnerami ponadnarodowymi</a:t>
                      </a:r>
                      <a:endParaRPr lang="pl-PL" sz="1600" b="0" baseline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pl-PL" sz="400" b="0" baseline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ts val="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pl-PL" sz="1600" b="0" baseline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457200" indent="-457200" algn="l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l-PL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Wymaga załączenia 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listu intencyjnego </a:t>
                      </a:r>
                      <a:r>
                        <a:rPr lang="pl-PL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do wniosku</a:t>
                      </a:r>
                      <a:br>
                        <a:rPr lang="pl-PL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</a:br>
                      <a:r>
                        <a:rPr lang="pl-PL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o dofinansowanie</a:t>
                      </a:r>
                    </a:p>
                    <a:p>
                      <a:pPr marL="457200" indent="-457200" algn="l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pl-PL" sz="400" b="0" baseline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342900" indent="-342900" algn="l">
                        <a:lnSpc>
                          <a:spcPts val="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pl-PL" sz="1600" b="0" baseline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457200" indent="-457200" algn="l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Wszystkie cele, działania </a:t>
                      </a:r>
                      <a:r>
                        <a:rPr lang="pl-PL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zaplanowane w projekcie związane są ze współpracą ponadnarodową</a:t>
                      </a:r>
                    </a:p>
                    <a:p>
                      <a:pPr marL="457200" indent="-457200" algn="l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pl-PL" sz="400" b="0" baseline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342900" indent="-342900" algn="l">
                        <a:lnSpc>
                          <a:spcPts val="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pl-PL" sz="1600" b="0" baseline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457200" indent="-457200" algn="l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l-PL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Zalecany czas realizacji 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12 – 36 miesięcy</a:t>
                      </a:r>
                      <a:endParaRPr lang="pl-PL" sz="1600" b="0" baseline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457200" indent="-457200" algn="l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pl-PL" sz="400" b="0" baseline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342900" indent="-342900" algn="l">
                        <a:lnSpc>
                          <a:spcPts val="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pl-PL" sz="1600" b="0" baseline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457200" indent="-457200" algn="l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pl-PL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Współpraca ponadnarodowa wnosi 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rzeczywistą</a:t>
                      </a:r>
                      <a:r>
                        <a:rPr lang="pl-PL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 </a:t>
                      </a:r>
                      <a:r>
                        <a:rPr lang="pl-PL" sz="1600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wartość  dodaną</a:t>
                      </a:r>
                    </a:p>
                    <a:p>
                      <a:pPr marL="457200" indent="-457200" algn="just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pl-PL" sz="1600" b="0" baseline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mpd="sng">
                      <a:noFill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Elipsa 4"/>
          <p:cNvSpPr/>
          <p:nvPr/>
        </p:nvSpPr>
        <p:spPr>
          <a:xfrm>
            <a:off x="684213" y="2349500"/>
            <a:ext cx="2592387" cy="259238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u="sng" dirty="0">
                <a:solidFill>
                  <a:srgbClr val="FF0000"/>
                </a:solidFill>
              </a:rPr>
              <a:t>WYODRĘBNIONY</a:t>
            </a:r>
            <a:r>
              <a:rPr lang="pl-PL" b="1" dirty="0">
                <a:solidFill>
                  <a:schemeClr val="tx2">
                    <a:lumMod val="75000"/>
                  </a:schemeClr>
                </a:solidFill>
              </a:rPr>
              <a:t> projekt współpracy ponadnarodowej</a:t>
            </a:r>
          </a:p>
        </p:txBody>
      </p:sp>
      <p:cxnSp>
        <p:nvCxnSpPr>
          <p:cNvPr id="7" name="Łącznik prosty ze strzałką 6"/>
          <p:cNvCxnSpPr/>
          <p:nvPr/>
        </p:nvCxnSpPr>
        <p:spPr>
          <a:xfrm flipV="1">
            <a:off x="2700338" y="1773238"/>
            <a:ext cx="1008062" cy="935037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 flipV="1">
            <a:off x="2843213" y="2565400"/>
            <a:ext cx="792162" cy="358775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/>
          <p:nvPr/>
        </p:nvCxnSpPr>
        <p:spPr>
          <a:xfrm flipV="1">
            <a:off x="3059113" y="3284538"/>
            <a:ext cx="649287" cy="142875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>
            <a:off x="3059113" y="3716338"/>
            <a:ext cx="649287" cy="360362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ze strzałką 13"/>
          <p:cNvCxnSpPr/>
          <p:nvPr/>
        </p:nvCxnSpPr>
        <p:spPr>
          <a:xfrm>
            <a:off x="2843213" y="4292600"/>
            <a:ext cx="865187" cy="1081088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ze strzałką 15"/>
          <p:cNvCxnSpPr/>
          <p:nvPr/>
        </p:nvCxnSpPr>
        <p:spPr>
          <a:xfrm>
            <a:off x="3059113" y="4005263"/>
            <a:ext cx="649287" cy="792162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ytuł 1"/>
          <p:cNvSpPr txBox="1">
            <a:spLocks noGrp="1"/>
          </p:cNvSpPr>
          <p:nvPr>
            <p:ph type="title"/>
          </p:nvPr>
        </p:nvSpPr>
        <p:spPr>
          <a:xfrm>
            <a:off x="3348038" y="260350"/>
            <a:ext cx="5795962" cy="936625"/>
          </a:xfrm>
        </p:spPr>
        <p:txBody>
          <a:bodyPr/>
          <a:lstStyle/>
          <a:p>
            <a:pPr algn="r" eaLnBrk="1"/>
            <a:r>
              <a:rPr sz="2800" b="1" smtClean="0">
                <a:solidFill>
                  <a:srgbClr val="0070C0"/>
                </a:solidFill>
                <a:latin typeface="Calibri" pitchFamily="34" charset="0"/>
              </a:rPr>
              <a:t>PROJEKTY Z KOMPONENTEM PONADNARODOWYM</a:t>
            </a:r>
            <a:endParaRPr lang="en-US" sz="2800" b="1" smtClean="0">
              <a:solidFill>
                <a:srgbClr val="0070C0"/>
              </a:solidFill>
              <a:latin typeface="Calibri" pitchFamily="34" charset="0"/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468313" y="1341438"/>
          <a:ext cx="8435280" cy="4464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0327"/>
                <a:gridCol w="5204953"/>
              </a:tblGrid>
              <a:tr h="4464496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457200" indent="-457200" algn="l">
                        <a:lnSpc>
                          <a:spcPts val="1900"/>
                        </a:lnSpc>
                        <a:buFont typeface="+mj-lt"/>
                        <a:buAutoNum type="arabicPeriod"/>
                      </a:pPr>
                      <a:r>
                        <a:rPr lang="pl-PL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Projekt poza współpracą ponadnarodową zawiera </a:t>
                      </a:r>
                      <a:r>
                        <a:rPr lang="pl-PL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także inne działania z nią nie związane</a:t>
                      </a:r>
                      <a:endParaRPr lang="pl-PL" sz="16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indent="-457200" algn="l">
                        <a:lnSpc>
                          <a:spcPts val="1900"/>
                        </a:lnSpc>
                        <a:buFont typeface="+mj-lt"/>
                        <a:buAutoNum type="arabicPeriod"/>
                      </a:pPr>
                      <a:endParaRPr lang="pl-PL" sz="4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indent="-457200" algn="l">
                        <a:lnSpc>
                          <a:spcPts val="500"/>
                        </a:lnSpc>
                        <a:buFont typeface="+mj-lt"/>
                        <a:buAutoNum type="arabicPeriod"/>
                      </a:pPr>
                      <a:endParaRPr lang="pl-PL" sz="16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indent="-457200" algn="l">
                        <a:lnSpc>
                          <a:spcPts val="1900"/>
                        </a:lnSpc>
                        <a:buFont typeface="+mj-lt"/>
                        <a:buAutoNum type="arabicPeriod"/>
                      </a:pPr>
                      <a:r>
                        <a:rPr lang="pl-PL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Zakłada realizację komponentu ponadnarodowego </a:t>
                      </a:r>
                      <a:r>
                        <a:rPr lang="pl-PL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od początku realizacji (w konkursie)</a:t>
                      </a:r>
                      <a:endParaRPr lang="pl-PL" sz="1600" b="1" u="non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indent="-457200" algn="l">
                        <a:lnSpc>
                          <a:spcPts val="1900"/>
                        </a:lnSpc>
                        <a:buFont typeface="+mj-lt"/>
                        <a:buAutoNum type="arabicPeriod"/>
                      </a:pPr>
                      <a:endParaRPr lang="pl-PL" sz="400" b="0" u="non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indent="-457200" algn="l">
                        <a:lnSpc>
                          <a:spcPts val="1900"/>
                        </a:lnSpc>
                        <a:buFont typeface="+mj-lt"/>
                        <a:buAutoNum type="arabicPeriod"/>
                      </a:pPr>
                      <a:r>
                        <a:rPr lang="pl-PL" sz="1600" b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Zalecany czas realizacji komponentu </a:t>
                      </a:r>
                      <a:r>
                        <a:rPr lang="pl-PL" sz="1600" b="1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min. 6 miesięcy</a:t>
                      </a:r>
                      <a:endParaRPr lang="pl-PL" sz="1600" b="0" u="non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indent="-457200" algn="l">
                        <a:lnSpc>
                          <a:spcPts val="1900"/>
                        </a:lnSpc>
                        <a:buFont typeface="+mj-lt"/>
                        <a:buAutoNum type="arabicPeriod"/>
                      </a:pPr>
                      <a:endParaRPr lang="pl-PL" sz="400" b="0" u="non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pl-PL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Wymaga załączenia </a:t>
                      </a:r>
                      <a:r>
                        <a:rPr lang="pl-PL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listu intencyjnego </a:t>
                      </a:r>
                      <a:r>
                        <a:rPr lang="pl-PL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 wniosku</a:t>
                      </a:r>
                      <a:br>
                        <a:rPr lang="pl-PL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 dofinansowanie</a:t>
                      </a:r>
                    </a:p>
                    <a:p>
                      <a:pPr marL="457200" marR="0" indent="-45720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pl-PL" sz="400" b="0" u="non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indent="-457200" algn="l">
                        <a:lnSpc>
                          <a:spcPts val="500"/>
                        </a:lnSpc>
                        <a:buFont typeface="+mj-lt"/>
                        <a:buAutoNum type="arabicPeriod"/>
                      </a:pPr>
                      <a:endParaRPr lang="pl-PL" sz="1600" b="0" u="non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indent="-457200" algn="l">
                        <a:lnSpc>
                          <a:spcPts val="1900"/>
                        </a:lnSpc>
                        <a:buFont typeface="+mj-lt"/>
                        <a:buAutoNum type="arabicPeriod"/>
                      </a:pPr>
                      <a:r>
                        <a:rPr lang="pl-PL" sz="1600" b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Wyraźne wyodrębnienie </a:t>
                      </a:r>
                      <a:r>
                        <a:rPr lang="pl-PL" sz="1600" b="1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zadania dot. współpracy ponadnarodowej</a:t>
                      </a:r>
                    </a:p>
                    <a:p>
                      <a:pPr marL="457200" indent="-457200" algn="l">
                        <a:lnSpc>
                          <a:spcPts val="1900"/>
                        </a:lnSpc>
                        <a:buFont typeface="+mj-lt"/>
                        <a:buAutoNum type="arabicPeriod"/>
                      </a:pPr>
                      <a:endParaRPr lang="pl-PL" sz="400" b="0" u="non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indent="-457200" algn="l">
                        <a:lnSpc>
                          <a:spcPts val="500"/>
                        </a:lnSpc>
                        <a:buFont typeface="+mj-lt"/>
                        <a:buAutoNum type="arabicPeriod"/>
                      </a:pPr>
                      <a:endParaRPr lang="pl-PL" sz="1600" b="0" u="non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indent="-457200" algn="l">
                        <a:lnSpc>
                          <a:spcPts val="1900"/>
                        </a:lnSpc>
                        <a:buFont typeface="+mj-lt"/>
                        <a:buAutoNum type="arabicPeriod"/>
                      </a:pPr>
                      <a:r>
                        <a:rPr lang="pl-PL" sz="1600" b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Zaplanowanie w ramach projektu komponentu współpracy ponadnarodowej wnosi </a:t>
                      </a:r>
                      <a:r>
                        <a:rPr lang="pl-PL" sz="1600" b="1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rzeczywistą</a:t>
                      </a:r>
                      <a:r>
                        <a:rPr lang="pl-PL" sz="1600" b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pl-PL" sz="1600" b="1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wartość  dodaną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Elipsa 6"/>
          <p:cNvSpPr/>
          <p:nvPr/>
        </p:nvSpPr>
        <p:spPr>
          <a:xfrm>
            <a:off x="467544" y="2420938"/>
            <a:ext cx="2736031" cy="259238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chemeClr val="tx2">
                    <a:lumMod val="75000"/>
                  </a:schemeClr>
                </a:solidFill>
              </a:rPr>
              <a:t>Projekt z </a:t>
            </a:r>
            <a:r>
              <a:rPr lang="pl-PL" b="1" u="sng" dirty="0">
                <a:solidFill>
                  <a:srgbClr val="FF0000"/>
                </a:solidFill>
              </a:rPr>
              <a:t>KOMPONENTEM</a:t>
            </a:r>
            <a:r>
              <a:rPr lang="pl-PL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l-PL" b="1" dirty="0" smtClean="0">
                <a:solidFill>
                  <a:schemeClr val="tx2">
                    <a:lumMod val="75000"/>
                  </a:schemeClr>
                </a:solidFill>
              </a:rPr>
              <a:t>ponadnarodowym</a:t>
            </a:r>
            <a:endParaRPr lang="pl-PL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6" name="Łącznik prosty ze strzałką 5"/>
          <p:cNvCxnSpPr/>
          <p:nvPr/>
        </p:nvCxnSpPr>
        <p:spPr>
          <a:xfrm flipV="1">
            <a:off x="2555875" y="1700213"/>
            <a:ext cx="1152525" cy="1081087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 flipV="1">
            <a:off x="2843213" y="2420938"/>
            <a:ext cx="865187" cy="792162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 flipV="1">
            <a:off x="3059113" y="3573463"/>
            <a:ext cx="649287" cy="287337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>
            <a:off x="2987824" y="4077072"/>
            <a:ext cx="648072" cy="216024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 flipV="1">
            <a:off x="3059113" y="3068638"/>
            <a:ext cx="649287" cy="504825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/>
          <p:nvPr/>
        </p:nvCxnSpPr>
        <p:spPr>
          <a:xfrm>
            <a:off x="2843213" y="4437063"/>
            <a:ext cx="865187" cy="647700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ymbol zastępczy zawartości 2"/>
          <p:cNvSpPr txBox="1"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 eaLnBrk="1">
              <a:spcBef>
                <a:spcPts val="400"/>
              </a:spcBef>
              <a:buFont typeface="Arial" pitchFamily="34" charset="0"/>
              <a:buNone/>
            </a:pPr>
            <a:endParaRPr sz="1600" smtClean="0">
              <a:latin typeface="Calibri" pitchFamily="34" charset="0"/>
            </a:endParaRPr>
          </a:p>
          <a:p>
            <a:pPr eaLnBrk="1">
              <a:buFont typeface="Arial" pitchFamily="34" charset="0"/>
              <a:buNone/>
            </a:pPr>
            <a:endParaRPr smtClean="0">
              <a:latin typeface="Calibri" pitchFamily="34" charset="0"/>
            </a:endParaRPr>
          </a:p>
        </p:txBody>
      </p:sp>
      <p:grpSp>
        <p:nvGrpSpPr>
          <p:cNvPr id="2" name="Grupa 20"/>
          <p:cNvGrpSpPr>
            <a:grpSpLocks/>
          </p:cNvGrpSpPr>
          <p:nvPr/>
        </p:nvGrpSpPr>
        <p:grpSpPr bwMode="auto">
          <a:xfrm>
            <a:off x="0" y="3141663"/>
            <a:ext cx="1897063" cy="2447925"/>
            <a:chOff x="0" y="3141658"/>
            <a:chExt cx="1897059" cy="2447921"/>
          </a:xfrm>
        </p:grpSpPr>
        <p:pic>
          <p:nvPicPr>
            <p:cNvPr id="8212" name="Picture 2" descr="http://us.123rf.com/400wm/400/400/evaners/evaners0812/evaners081200008/4033770-vector-przyk-adem-greckie-kolumny-jonowe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3141658"/>
              <a:ext cx="1897059" cy="24479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13" name="pole tekstowe 9"/>
            <p:cNvSpPr txBox="1">
              <a:spLocks noChangeArrowheads="1"/>
            </p:cNvSpPr>
            <p:nvPr/>
          </p:nvSpPr>
          <p:spPr bwMode="auto">
            <a:xfrm rot="16200000">
              <a:off x="36045" y="4185347"/>
              <a:ext cx="1835740" cy="900345"/>
            </a:xfrm>
            <a:prstGeom prst="rect">
              <a:avLst/>
            </a:prstGeom>
            <a:solidFill>
              <a:srgbClr val="4F6228"/>
            </a:solidFill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pl-PL" sz="2000" b="1" dirty="0">
                  <a:solidFill>
                    <a:srgbClr val="FFFFFF"/>
                  </a:solidFill>
                  <a:latin typeface="Calibri" pitchFamily="34" charset="0"/>
                </a:rPr>
                <a:t>PARTNERSTWO</a:t>
              </a:r>
            </a:p>
          </p:txBody>
        </p:sp>
      </p:grpSp>
      <p:grpSp>
        <p:nvGrpSpPr>
          <p:cNvPr id="3" name="Grupa 21"/>
          <p:cNvGrpSpPr>
            <a:grpSpLocks/>
          </p:cNvGrpSpPr>
          <p:nvPr/>
        </p:nvGrpSpPr>
        <p:grpSpPr bwMode="auto">
          <a:xfrm>
            <a:off x="1835150" y="3141663"/>
            <a:ext cx="1897063" cy="2447925"/>
            <a:chOff x="1835145" y="3141658"/>
            <a:chExt cx="1897059" cy="2447921"/>
          </a:xfrm>
        </p:grpSpPr>
        <p:pic>
          <p:nvPicPr>
            <p:cNvPr id="8210" name="Picture 2" descr="http://us.123rf.com/400wm/400/400/evaners/evaners0812/evaners081200008/4033770-vector-przyk-adem-greckie-kolumny-jonowe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835145" y="3141658"/>
              <a:ext cx="1897059" cy="24479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11" name="pole tekstowe 10"/>
            <p:cNvSpPr txBox="1">
              <a:spLocks noChangeArrowheads="1"/>
            </p:cNvSpPr>
            <p:nvPr/>
          </p:nvSpPr>
          <p:spPr bwMode="auto">
            <a:xfrm rot="-5399996">
              <a:off x="1853708" y="4203341"/>
              <a:ext cx="1835740" cy="864336"/>
            </a:xfrm>
            <a:prstGeom prst="rect">
              <a:avLst/>
            </a:prstGeom>
            <a:solidFill>
              <a:srgbClr val="7030A0"/>
            </a:solidFill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pl-PL" sz="2000" b="1">
                  <a:solidFill>
                    <a:srgbClr val="FFFFFF"/>
                  </a:solidFill>
                  <a:latin typeface="Calibri" pitchFamily="34" charset="0"/>
                </a:rPr>
                <a:t>FORMY DZIAŁAŃ </a:t>
              </a:r>
            </a:p>
          </p:txBody>
        </p:sp>
      </p:grpSp>
      <p:grpSp>
        <p:nvGrpSpPr>
          <p:cNvPr id="4" name="Grupa 22"/>
          <p:cNvGrpSpPr>
            <a:grpSpLocks/>
          </p:cNvGrpSpPr>
          <p:nvPr/>
        </p:nvGrpSpPr>
        <p:grpSpPr bwMode="auto">
          <a:xfrm>
            <a:off x="3635375" y="3141663"/>
            <a:ext cx="1897063" cy="2447925"/>
            <a:chOff x="3635370" y="3141658"/>
            <a:chExt cx="1897059" cy="2447921"/>
          </a:xfrm>
        </p:grpSpPr>
        <p:pic>
          <p:nvPicPr>
            <p:cNvPr id="8208" name="Picture 2" descr="http://us.123rf.com/400wm/400/400/evaners/evaners0812/evaners081200008/4033770-vector-przyk-adem-greckie-kolumny-jonowe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635370" y="3141658"/>
              <a:ext cx="1897059" cy="24479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09" name="pole tekstowe 11"/>
            <p:cNvSpPr txBox="1">
              <a:spLocks noChangeArrowheads="1"/>
            </p:cNvSpPr>
            <p:nvPr/>
          </p:nvSpPr>
          <p:spPr bwMode="auto">
            <a:xfrm rot="-5399996">
              <a:off x="3671929" y="4185336"/>
              <a:ext cx="1835740" cy="900345"/>
            </a:xfrm>
            <a:prstGeom prst="rect">
              <a:avLst/>
            </a:prstGeom>
            <a:solidFill>
              <a:srgbClr val="E46C0A"/>
            </a:solidFill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pl-PL" sz="2000" b="1">
                  <a:solidFill>
                    <a:srgbClr val="FFFFFF"/>
                  </a:solidFill>
                  <a:latin typeface="Calibri" pitchFamily="34" charset="0"/>
                </a:rPr>
                <a:t>WARTOŚĆ DODANA</a:t>
              </a:r>
            </a:p>
          </p:txBody>
        </p:sp>
      </p:grpSp>
      <p:grpSp>
        <p:nvGrpSpPr>
          <p:cNvPr id="5" name="Grupa 23"/>
          <p:cNvGrpSpPr>
            <a:grpSpLocks/>
          </p:cNvGrpSpPr>
          <p:nvPr/>
        </p:nvGrpSpPr>
        <p:grpSpPr bwMode="auto">
          <a:xfrm>
            <a:off x="5435600" y="3141663"/>
            <a:ext cx="1897063" cy="2447925"/>
            <a:chOff x="5435595" y="3141658"/>
            <a:chExt cx="1897059" cy="2447931"/>
          </a:xfrm>
        </p:grpSpPr>
        <p:pic>
          <p:nvPicPr>
            <p:cNvPr id="8206" name="Picture 2" descr="http://us.123rf.com/400wm/400/400/evaners/evaners0812/evaners081200008/4033770-vector-przyk-adem-greckie-kolumny-jonowe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435595" y="3141658"/>
              <a:ext cx="1897059" cy="24479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07" name="pole tekstowe 12"/>
            <p:cNvSpPr txBox="1">
              <a:spLocks noChangeArrowheads="1"/>
            </p:cNvSpPr>
            <p:nvPr/>
          </p:nvSpPr>
          <p:spPr bwMode="auto">
            <a:xfrm rot="-5399996">
              <a:off x="5418053" y="4167446"/>
              <a:ext cx="1943941" cy="900345"/>
            </a:xfrm>
            <a:prstGeom prst="rect">
              <a:avLst/>
            </a:prstGeom>
            <a:solidFill>
              <a:srgbClr val="953735"/>
            </a:solidFill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pl-PL" sz="2000" b="1">
                  <a:solidFill>
                    <a:srgbClr val="FFFFFF"/>
                  </a:solidFill>
                  <a:latin typeface="Calibri" pitchFamily="34" charset="0"/>
                </a:rPr>
                <a:t>FINANSOWANIE</a:t>
              </a:r>
            </a:p>
          </p:txBody>
        </p:sp>
      </p:grpSp>
      <p:sp>
        <p:nvSpPr>
          <p:cNvPr id="8199" name="Tytuł 14"/>
          <p:cNvSpPr txBox="1">
            <a:spLocks noGrp="1"/>
          </p:cNvSpPr>
          <p:nvPr>
            <p:ph type="title"/>
          </p:nvPr>
        </p:nvSpPr>
        <p:spPr>
          <a:xfrm>
            <a:off x="539750" y="404813"/>
            <a:ext cx="8229600" cy="1143000"/>
          </a:xfrm>
        </p:spPr>
        <p:txBody>
          <a:bodyPr anchorCtr="0"/>
          <a:lstStyle/>
          <a:p>
            <a:pPr algn="r" eaLnBrk="1"/>
            <a:r>
              <a:rPr sz="2800" b="1" smtClean="0">
                <a:solidFill>
                  <a:srgbClr val="0070C0"/>
                </a:solidFill>
                <a:latin typeface="Calibri" pitchFamily="34" charset="0"/>
              </a:rPr>
              <a:t>FILARY  </a:t>
            </a:r>
            <a:br>
              <a:rPr sz="2800" b="1" smtClean="0">
                <a:solidFill>
                  <a:srgbClr val="0070C0"/>
                </a:solidFill>
                <a:latin typeface="Calibri" pitchFamily="34" charset="0"/>
              </a:rPr>
            </a:br>
            <a:r>
              <a:rPr sz="2800" smtClean="0">
                <a:solidFill>
                  <a:srgbClr val="0070C0"/>
                </a:solidFill>
                <a:latin typeface="Calibri" pitchFamily="34" charset="0"/>
              </a:rPr>
              <a:t>WSPÓŁPRACY PONADNARODOWEJ W RAMACH PO KL</a:t>
            </a:r>
          </a:p>
        </p:txBody>
      </p:sp>
      <p:grpSp>
        <p:nvGrpSpPr>
          <p:cNvPr id="6" name="Grupa 24"/>
          <p:cNvGrpSpPr>
            <a:grpSpLocks/>
          </p:cNvGrpSpPr>
          <p:nvPr/>
        </p:nvGrpSpPr>
        <p:grpSpPr bwMode="auto">
          <a:xfrm>
            <a:off x="7246938" y="3141663"/>
            <a:ext cx="1897062" cy="2447925"/>
            <a:chOff x="7246940" y="3141658"/>
            <a:chExt cx="1897059" cy="2447921"/>
          </a:xfrm>
        </p:grpSpPr>
        <p:pic>
          <p:nvPicPr>
            <p:cNvPr id="8204" name="Picture 2" descr="http://us.123rf.com/400wm/400/400/evaners/evaners0812/evaners081200008/4033770-vector-przyk-adem-greckie-kolumny-jonowe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246940" y="3141658"/>
              <a:ext cx="1897059" cy="24479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05" name="pole tekstowe 18"/>
            <p:cNvSpPr txBox="1">
              <a:spLocks noChangeArrowheads="1"/>
            </p:cNvSpPr>
            <p:nvPr/>
          </p:nvSpPr>
          <p:spPr bwMode="auto">
            <a:xfrm rot="-5399996">
              <a:off x="7272105" y="4185336"/>
              <a:ext cx="1835740" cy="900345"/>
            </a:xfrm>
            <a:prstGeom prst="rect">
              <a:avLst/>
            </a:prstGeom>
            <a:solidFill>
              <a:srgbClr val="31859C"/>
            </a:solidFill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pl-PL" sz="2000" b="1">
                  <a:solidFill>
                    <a:srgbClr val="FFFFFF"/>
                  </a:solidFill>
                  <a:latin typeface="Calibri" pitchFamily="34" charset="0"/>
                </a:rPr>
                <a:t>WYMAGANE DOKUMENTY</a:t>
              </a:r>
            </a:p>
          </p:txBody>
        </p:sp>
      </p:grpSp>
      <p:grpSp>
        <p:nvGrpSpPr>
          <p:cNvPr id="7" name="Grupa 25"/>
          <p:cNvGrpSpPr>
            <a:grpSpLocks/>
          </p:cNvGrpSpPr>
          <p:nvPr/>
        </p:nvGrpSpPr>
        <p:grpSpPr bwMode="auto">
          <a:xfrm>
            <a:off x="323850" y="1773238"/>
            <a:ext cx="8496300" cy="863600"/>
            <a:chOff x="323853" y="1773241"/>
            <a:chExt cx="8496303" cy="863595"/>
          </a:xfrm>
        </p:grpSpPr>
        <p:sp>
          <p:nvSpPr>
            <p:cNvPr id="20" name="Trójkąt równoramienny 13"/>
            <p:cNvSpPr/>
            <p:nvPr/>
          </p:nvSpPr>
          <p:spPr>
            <a:xfrm>
              <a:off x="323853" y="1773241"/>
              <a:ext cx="8496303" cy="863595"/>
            </a:xfrm>
            <a:custGeom>
              <a:avLst>
                <a:gd name="f8" fmla="val 5028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5028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7F714D"/>
            </a:solidFill>
            <a:ln w="38103">
              <a:solidFill>
                <a:srgbClr val="DDD9C3"/>
              </a:solidFill>
              <a:prstDash val="solid"/>
            </a:ln>
            <a:effectLst>
              <a:outerShdw dist="250193" dir="8460030" algn="tl">
                <a:srgbClr val="000000">
                  <a:alpha val="28000"/>
                </a:srgbClr>
              </a:outerShdw>
            </a:effectLst>
          </p:spPr>
          <p:txBody>
            <a:bodyPr anchor="ctr" anchorCtr="1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kern="0">
                <a:solidFill>
                  <a:srgbClr val="FFFFFF"/>
                </a:solidFill>
                <a:latin typeface="Calibri"/>
              </a:endParaRPr>
            </a:p>
          </p:txBody>
        </p:sp>
        <p:sp>
          <p:nvSpPr>
            <p:cNvPr id="8203" name="pole tekstowe 19"/>
            <p:cNvSpPr txBox="1">
              <a:spLocks noChangeArrowheads="1"/>
            </p:cNvSpPr>
            <p:nvPr/>
          </p:nvSpPr>
          <p:spPr bwMode="auto">
            <a:xfrm>
              <a:off x="1979904" y="2277002"/>
              <a:ext cx="5400190" cy="3537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700" b="1">
                  <a:solidFill>
                    <a:srgbClr val="FFFFFF"/>
                  </a:solidFill>
                </a:rPr>
                <a:t>PROJEKTY WSPÓŁPRACY PONADNARODOWEJ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2"/>
          <p:cNvSpPr txBox="1">
            <a:spLocks noGrp="1"/>
          </p:cNvSpPr>
          <p:nvPr>
            <p:ph idx="1"/>
          </p:nvPr>
        </p:nvSpPr>
        <p:spPr>
          <a:xfrm>
            <a:off x="2051050" y="981075"/>
            <a:ext cx="6551613" cy="4679950"/>
          </a:xfrm>
        </p:spPr>
        <p:txBody>
          <a:bodyPr/>
          <a:lstStyle/>
          <a:p>
            <a:pPr eaLnBrk="1" fontAlgn="auto" hangingPunct="1">
              <a:spcBef>
                <a:spcPts val="700"/>
              </a:spcBef>
              <a:spcAft>
                <a:spcPts val="0"/>
              </a:spcAft>
              <a:buFont typeface="Arial"/>
              <a:buNone/>
              <a:defRPr/>
            </a:pPr>
            <a:r>
              <a:rPr sz="2800" b="1" dirty="0" smtClean="0">
                <a:solidFill>
                  <a:srgbClr val="4F6228"/>
                </a:solidFill>
              </a:rPr>
              <a:t>PARTNERSTWO</a:t>
            </a:r>
            <a:endParaRPr sz="2800" dirty="0" smtClean="0">
              <a:solidFill>
                <a:srgbClr val="4F6228"/>
              </a:solidFill>
            </a:endParaRPr>
          </a:p>
          <a:p>
            <a:pPr algn="just" eaLnBrk="1" fontAlgn="auto" hangingPunct="1">
              <a:spcBef>
                <a:spcPts val="400"/>
              </a:spcBef>
              <a:spcAft>
                <a:spcPts val="0"/>
              </a:spcAft>
              <a:buFont typeface="Arial"/>
              <a:buNone/>
              <a:defRPr/>
            </a:pPr>
            <a:r>
              <a:rPr sz="1800" dirty="0" err="1" smtClean="0">
                <a:solidFill>
                  <a:srgbClr val="002060"/>
                </a:solidFill>
              </a:rPr>
              <a:t>wspólna</a:t>
            </a:r>
            <a:r>
              <a:rPr sz="1800" dirty="0" smtClean="0">
                <a:solidFill>
                  <a:srgbClr val="002060"/>
                </a:solidFill>
              </a:rPr>
              <a:t> </a:t>
            </a:r>
            <a:r>
              <a:rPr sz="1800" dirty="0" err="1" smtClean="0">
                <a:solidFill>
                  <a:srgbClr val="002060"/>
                </a:solidFill>
              </a:rPr>
              <a:t>realizacja</a:t>
            </a:r>
            <a:r>
              <a:rPr sz="1800" dirty="0" smtClean="0">
                <a:solidFill>
                  <a:srgbClr val="002060"/>
                </a:solidFill>
              </a:rPr>
              <a:t> </a:t>
            </a:r>
            <a:r>
              <a:rPr sz="1800" b="1" dirty="0" err="1" smtClean="0">
                <a:solidFill>
                  <a:srgbClr val="002060"/>
                </a:solidFill>
              </a:rPr>
              <a:t>działań</a:t>
            </a:r>
            <a:r>
              <a:rPr sz="1800" b="1" dirty="0" smtClean="0">
                <a:solidFill>
                  <a:srgbClr val="002060"/>
                </a:solidFill>
              </a:rPr>
              <a:t> </a:t>
            </a:r>
            <a:r>
              <a:rPr sz="1800" b="1" dirty="0" err="1" smtClean="0">
                <a:solidFill>
                  <a:srgbClr val="002060"/>
                </a:solidFill>
              </a:rPr>
              <a:t>kwalifikowalnych</a:t>
            </a:r>
            <a:r>
              <a:rPr sz="1800" b="1" dirty="0" smtClean="0">
                <a:solidFill>
                  <a:srgbClr val="002060"/>
                </a:solidFill>
              </a:rPr>
              <a:t> </a:t>
            </a:r>
            <a:r>
              <a:rPr sz="1800" b="1" dirty="0" err="1" smtClean="0">
                <a:solidFill>
                  <a:srgbClr val="002060"/>
                </a:solidFill>
              </a:rPr>
              <a:t>razem</a:t>
            </a:r>
            <a:r>
              <a:rPr sz="1800" b="1" dirty="0" smtClean="0">
                <a:solidFill>
                  <a:srgbClr val="002060"/>
                </a:solidFill>
              </a:rPr>
              <a:t> z </a:t>
            </a:r>
            <a:r>
              <a:rPr sz="1800" b="1" dirty="0" err="1" smtClean="0">
                <a:solidFill>
                  <a:srgbClr val="002060"/>
                </a:solidFill>
              </a:rPr>
              <a:t>partnerem</a:t>
            </a:r>
            <a:r>
              <a:rPr sz="1800" dirty="0" smtClean="0">
                <a:solidFill>
                  <a:srgbClr val="002060"/>
                </a:solidFill>
              </a:rPr>
              <a:t>/</a:t>
            </a:r>
          </a:p>
          <a:p>
            <a:pPr algn="just" eaLnBrk="1" fontAlgn="auto" hangingPunct="1">
              <a:spcBef>
                <a:spcPts val="400"/>
              </a:spcBef>
              <a:spcAft>
                <a:spcPts val="0"/>
              </a:spcAft>
              <a:buFont typeface="Arial"/>
              <a:buNone/>
              <a:defRPr/>
            </a:pPr>
            <a:r>
              <a:rPr sz="1800" dirty="0" err="1" smtClean="0">
                <a:solidFill>
                  <a:srgbClr val="002060"/>
                </a:solidFill>
              </a:rPr>
              <a:t>partnerami</a:t>
            </a:r>
            <a:r>
              <a:rPr sz="1800" dirty="0" smtClean="0">
                <a:solidFill>
                  <a:srgbClr val="002060"/>
                </a:solidFill>
              </a:rPr>
              <a:t>  </a:t>
            </a:r>
            <a:r>
              <a:rPr sz="1800" b="1" dirty="0" smtClean="0">
                <a:solidFill>
                  <a:srgbClr val="002060"/>
                </a:solidFill>
              </a:rPr>
              <a:t>z </a:t>
            </a:r>
            <a:r>
              <a:rPr sz="1800" b="1" dirty="0" err="1" smtClean="0">
                <a:solidFill>
                  <a:srgbClr val="002060"/>
                </a:solidFill>
              </a:rPr>
              <a:t>innego</a:t>
            </a:r>
            <a:r>
              <a:rPr sz="1800" b="1" dirty="0" smtClean="0">
                <a:solidFill>
                  <a:srgbClr val="002060"/>
                </a:solidFill>
              </a:rPr>
              <a:t> </a:t>
            </a:r>
            <a:r>
              <a:rPr sz="1800" b="1" dirty="0" err="1" smtClean="0">
                <a:solidFill>
                  <a:srgbClr val="002060"/>
                </a:solidFill>
              </a:rPr>
              <a:t>kraju</a:t>
            </a:r>
            <a:r>
              <a:rPr sz="1800" b="1" dirty="0" smtClean="0">
                <a:solidFill>
                  <a:srgbClr val="002060"/>
                </a:solidFill>
              </a:rPr>
              <a:t> </a:t>
            </a:r>
            <a:r>
              <a:rPr sz="1800" dirty="0" smtClean="0">
                <a:solidFill>
                  <a:srgbClr val="002060"/>
                </a:solidFill>
              </a:rPr>
              <a:t>(</a:t>
            </a:r>
            <a:r>
              <a:rPr sz="1800" dirty="0" err="1" smtClean="0">
                <a:solidFill>
                  <a:srgbClr val="002060"/>
                </a:solidFill>
              </a:rPr>
              <a:t>państwa</a:t>
            </a:r>
            <a:r>
              <a:rPr sz="1800" dirty="0" smtClean="0">
                <a:solidFill>
                  <a:srgbClr val="002060"/>
                </a:solidFill>
              </a:rPr>
              <a:t> </a:t>
            </a:r>
            <a:r>
              <a:rPr sz="1800" dirty="0" err="1" smtClean="0">
                <a:solidFill>
                  <a:srgbClr val="002060"/>
                </a:solidFill>
              </a:rPr>
              <a:t>będącego</a:t>
            </a:r>
            <a:r>
              <a:rPr sz="1800" dirty="0" smtClean="0">
                <a:solidFill>
                  <a:srgbClr val="002060"/>
                </a:solidFill>
              </a:rPr>
              <a:t> </a:t>
            </a:r>
            <a:r>
              <a:rPr sz="1800" dirty="0" err="1" smtClean="0">
                <a:solidFill>
                  <a:srgbClr val="002060"/>
                </a:solidFill>
              </a:rPr>
              <a:t>lub</a:t>
            </a:r>
            <a:r>
              <a:rPr sz="1800" dirty="0" smtClean="0">
                <a:solidFill>
                  <a:srgbClr val="002060"/>
                </a:solidFill>
              </a:rPr>
              <a:t> </a:t>
            </a:r>
            <a:r>
              <a:rPr sz="1800" dirty="0" err="1" smtClean="0">
                <a:solidFill>
                  <a:srgbClr val="002060"/>
                </a:solidFill>
              </a:rPr>
              <a:t>niebędącego</a:t>
            </a:r>
            <a:endParaRPr sz="1800" dirty="0" smtClean="0">
              <a:solidFill>
                <a:srgbClr val="002060"/>
              </a:solidFill>
            </a:endParaRPr>
          </a:p>
          <a:p>
            <a:pPr marL="0" indent="0" algn="just" eaLnBrk="1" fontAlgn="auto" hangingPunct="1">
              <a:spcBef>
                <a:spcPts val="400"/>
              </a:spcBef>
              <a:spcAft>
                <a:spcPts val="0"/>
              </a:spcAft>
              <a:buFont typeface="Arial"/>
              <a:buNone/>
              <a:defRPr/>
            </a:pPr>
            <a:r>
              <a:rPr sz="1800" dirty="0" err="1" smtClean="0">
                <a:solidFill>
                  <a:srgbClr val="002060"/>
                </a:solidFill>
              </a:rPr>
              <a:t>członkiem</a:t>
            </a:r>
            <a:r>
              <a:rPr sz="1800" dirty="0" smtClean="0">
                <a:solidFill>
                  <a:srgbClr val="002060"/>
                </a:solidFill>
              </a:rPr>
              <a:t> UE), </a:t>
            </a:r>
            <a:r>
              <a:rPr sz="1800" dirty="0" err="1" smtClean="0">
                <a:solidFill>
                  <a:srgbClr val="002060"/>
                </a:solidFill>
              </a:rPr>
              <a:t>służąca</a:t>
            </a:r>
            <a:r>
              <a:rPr sz="1800" dirty="0" smtClean="0">
                <a:solidFill>
                  <a:srgbClr val="002060"/>
                </a:solidFill>
              </a:rPr>
              <a:t> </a:t>
            </a:r>
            <a:r>
              <a:rPr sz="1800" dirty="0" err="1" smtClean="0">
                <a:solidFill>
                  <a:srgbClr val="002060"/>
                </a:solidFill>
              </a:rPr>
              <a:t>osiągnięciu</a:t>
            </a:r>
            <a:r>
              <a:rPr sz="1800" dirty="0" smtClean="0">
                <a:solidFill>
                  <a:srgbClr val="002060"/>
                </a:solidFill>
              </a:rPr>
              <a:t> </a:t>
            </a:r>
            <a:r>
              <a:rPr sz="1800" b="1" dirty="0" err="1" smtClean="0">
                <a:solidFill>
                  <a:srgbClr val="002060"/>
                </a:solidFill>
              </a:rPr>
              <a:t>wspólnego</a:t>
            </a:r>
            <a:r>
              <a:rPr sz="1800" b="1" dirty="0" smtClean="0">
                <a:solidFill>
                  <a:srgbClr val="002060"/>
                </a:solidFill>
              </a:rPr>
              <a:t> </a:t>
            </a:r>
            <a:r>
              <a:rPr sz="1800" b="1" dirty="0" err="1" smtClean="0">
                <a:solidFill>
                  <a:srgbClr val="002060"/>
                </a:solidFill>
              </a:rPr>
              <a:t>celu</a:t>
            </a:r>
            <a:r>
              <a:rPr sz="1800" b="1" dirty="0" smtClean="0">
                <a:solidFill>
                  <a:srgbClr val="002060"/>
                </a:solidFill>
              </a:rPr>
              <a:t>/</a:t>
            </a:r>
            <a:r>
              <a:rPr sz="1800" b="1" dirty="0" err="1" smtClean="0">
                <a:solidFill>
                  <a:srgbClr val="002060"/>
                </a:solidFill>
              </a:rPr>
              <a:t>celów</a:t>
            </a:r>
            <a:r>
              <a:rPr sz="1800" dirty="0" smtClean="0">
                <a:solidFill>
                  <a:srgbClr val="002060"/>
                </a:solidFill>
              </a:rPr>
              <a:t> w </a:t>
            </a:r>
            <a:r>
              <a:rPr sz="1800" dirty="0" err="1" smtClean="0">
                <a:solidFill>
                  <a:srgbClr val="002060"/>
                </a:solidFill>
              </a:rPr>
              <a:t>ramach</a:t>
            </a:r>
            <a:r>
              <a:rPr sz="1800" dirty="0" smtClean="0">
                <a:solidFill>
                  <a:srgbClr val="002060"/>
                </a:solidFill>
              </a:rPr>
              <a:t> </a:t>
            </a:r>
            <a:r>
              <a:rPr sz="1800" dirty="0" err="1" smtClean="0">
                <a:solidFill>
                  <a:srgbClr val="002060"/>
                </a:solidFill>
              </a:rPr>
              <a:t>przyjętego</a:t>
            </a:r>
            <a:r>
              <a:rPr sz="1800" dirty="0" smtClean="0">
                <a:solidFill>
                  <a:srgbClr val="002060"/>
                </a:solidFill>
              </a:rPr>
              <a:t> </a:t>
            </a:r>
            <a:r>
              <a:rPr sz="1800" dirty="0" err="1" smtClean="0">
                <a:solidFill>
                  <a:srgbClr val="002060"/>
                </a:solidFill>
              </a:rPr>
              <a:t>modelu</a:t>
            </a:r>
            <a:r>
              <a:rPr sz="1800" dirty="0" smtClean="0">
                <a:solidFill>
                  <a:srgbClr val="002060"/>
                </a:solidFill>
              </a:rPr>
              <a:t> </a:t>
            </a:r>
            <a:r>
              <a:rPr sz="1800" dirty="0" err="1" smtClean="0">
                <a:solidFill>
                  <a:srgbClr val="002060"/>
                </a:solidFill>
              </a:rPr>
              <a:t>współpracy</a:t>
            </a:r>
            <a:r>
              <a:rPr sz="1800" dirty="0" smtClean="0">
                <a:solidFill>
                  <a:srgbClr val="002060"/>
                </a:solidFill>
              </a:rPr>
              <a:t> </a:t>
            </a:r>
          </a:p>
          <a:p>
            <a:pPr eaLnBrk="1" fontAlgn="auto" hangingPunct="1">
              <a:spcBef>
                <a:spcPts val="400"/>
              </a:spcBef>
              <a:spcAft>
                <a:spcPts val="0"/>
              </a:spcAft>
              <a:buFont typeface="Arial"/>
              <a:buNone/>
              <a:defRPr/>
            </a:pPr>
            <a:endParaRPr sz="800" b="1" dirty="0" smtClean="0">
              <a:solidFill>
                <a:srgbClr val="000099"/>
              </a:solidFill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Arial"/>
              <a:buNone/>
              <a:defRPr/>
            </a:pPr>
            <a:r>
              <a:rPr sz="2400" b="1" dirty="0" smtClean="0">
                <a:solidFill>
                  <a:srgbClr val="4F6228"/>
                </a:solidFill>
              </a:rPr>
              <a:t>PARTNER</a:t>
            </a:r>
          </a:p>
          <a:p>
            <a:pPr algn="just" eaLnBrk="1" fontAlgn="auto" hangingPunct="1">
              <a:spcBef>
                <a:spcPts val="400"/>
              </a:spcBef>
              <a:spcAft>
                <a:spcPts val="0"/>
              </a:spcAft>
              <a:buFont typeface="Arial"/>
              <a:buNone/>
              <a:defRPr/>
            </a:pPr>
            <a:r>
              <a:rPr sz="1800" dirty="0" err="1" smtClean="0">
                <a:solidFill>
                  <a:srgbClr val="002060"/>
                </a:solidFill>
              </a:rPr>
              <a:t>podmiot</a:t>
            </a:r>
            <a:r>
              <a:rPr sz="1800" dirty="0" smtClean="0">
                <a:solidFill>
                  <a:srgbClr val="002060"/>
                </a:solidFill>
              </a:rPr>
              <a:t>, </a:t>
            </a:r>
            <a:r>
              <a:rPr sz="1800" dirty="0" err="1" smtClean="0">
                <a:solidFill>
                  <a:srgbClr val="002060"/>
                </a:solidFill>
              </a:rPr>
              <a:t>który</a:t>
            </a:r>
            <a:r>
              <a:rPr sz="1800" dirty="0" smtClean="0">
                <a:solidFill>
                  <a:srgbClr val="002060"/>
                </a:solidFill>
              </a:rPr>
              <a:t>:</a:t>
            </a:r>
          </a:p>
          <a:p>
            <a:pPr algn="just" eaLnBrk="1" fontAlgn="auto" hangingPunct="1">
              <a:spcBef>
                <a:spcPts val="400"/>
              </a:spcBef>
              <a:spcAft>
                <a:spcPts val="0"/>
              </a:spcAft>
              <a:buFont typeface="Arial"/>
              <a:buChar char="-"/>
              <a:defRPr/>
            </a:pPr>
            <a:r>
              <a:rPr sz="1800" b="1" dirty="0" err="1" smtClean="0">
                <a:solidFill>
                  <a:srgbClr val="002060"/>
                </a:solidFill>
              </a:rPr>
              <a:t>wnosi</a:t>
            </a:r>
            <a:r>
              <a:rPr sz="1800" b="1" dirty="0" smtClean="0">
                <a:solidFill>
                  <a:srgbClr val="002060"/>
                </a:solidFill>
              </a:rPr>
              <a:t> do </a:t>
            </a:r>
            <a:r>
              <a:rPr sz="1800" b="1" dirty="0" err="1" smtClean="0">
                <a:solidFill>
                  <a:srgbClr val="002060"/>
                </a:solidFill>
              </a:rPr>
              <a:t>projektu</a:t>
            </a:r>
            <a:r>
              <a:rPr sz="1800" b="1" dirty="0" smtClean="0">
                <a:solidFill>
                  <a:srgbClr val="002060"/>
                </a:solidFill>
              </a:rPr>
              <a:t> </a:t>
            </a:r>
            <a:r>
              <a:rPr sz="1800" b="1" dirty="0" err="1" smtClean="0">
                <a:solidFill>
                  <a:srgbClr val="002060"/>
                </a:solidFill>
              </a:rPr>
              <a:t>zasoby</a:t>
            </a:r>
            <a:r>
              <a:rPr sz="1800" dirty="0" smtClean="0">
                <a:solidFill>
                  <a:srgbClr val="002060"/>
                </a:solidFill>
              </a:rPr>
              <a:t>: </a:t>
            </a:r>
            <a:r>
              <a:rPr sz="1800" dirty="0" err="1" smtClean="0">
                <a:solidFill>
                  <a:srgbClr val="002060"/>
                </a:solidFill>
              </a:rPr>
              <a:t>organizacyjne</a:t>
            </a:r>
            <a:r>
              <a:rPr sz="1800" dirty="0" smtClean="0">
                <a:solidFill>
                  <a:srgbClr val="002060"/>
                </a:solidFill>
              </a:rPr>
              <a:t>, </a:t>
            </a:r>
            <a:r>
              <a:rPr sz="1800" dirty="0" err="1" smtClean="0">
                <a:solidFill>
                  <a:srgbClr val="002060"/>
                </a:solidFill>
              </a:rPr>
              <a:t>techniczne</a:t>
            </a:r>
            <a:r>
              <a:rPr sz="1800" dirty="0" smtClean="0">
                <a:solidFill>
                  <a:srgbClr val="002060"/>
                </a:solidFill>
              </a:rPr>
              <a:t>, </a:t>
            </a:r>
            <a:r>
              <a:rPr sz="1800" dirty="0" err="1" smtClean="0">
                <a:solidFill>
                  <a:srgbClr val="002060"/>
                </a:solidFill>
              </a:rPr>
              <a:t>finansowe</a:t>
            </a:r>
            <a:r>
              <a:rPr sz="1800" dirty="0" smtClean="0">
                <a:solidFill>
                  <a:srgbClr val="002060"/>
                </a:solidFill>
              </a:rPr>
              <a:t> </a:t>
            </a:r>
            <a:r>
              <a:rPr sz="1800" dirty="0" err="1" smtClean="0">
                <a:solidFill>
                  <a:srgbClr val="002060"/>
                </a:solidFill>
              </a:rPr>
              <a:t>i</a:t>
            </a:r>
            <a:r>
              <a:rPr sz="1800" dirty="0" smtClean="0">
                <a:solidFill>
                  <a:srgbClr val="002060"/>
                </a:solidFill>
              </a:rPr>
              <a:t>/</a:t>
            </a:r>
            <a:r>
              <a:rPr sz="1800" dirty="0" err="1" smtClean="0">
                <a:solidFill>
                  <a:srgbClr val="002060"/>
                </a:solidFill>
              </a:rPr>
              <a:t>lub</a:t>
            </a:r>
            <a:r>
              <a:rPr sz="1800" dirty="0" smtClean="0">
                <a:solidFill>
                  <a:srgbClr val="002060"/>
                </a:solidFill>
              </a:rPr>
              <a:t> </a:t>
            </a:r>
            <a:r>
              <a:rPr sz="1800" dirty="0" err="1" smtClean="0">
                <a:solidFill>
                  <a:srgbClr val="002060"/>
                </a:solidFill>
              </a:rPr>
              <a:t>ludzkie</a:t>
            </a:r>
            <a:endParaRPr sz="1800" dirty="0" smtClean="0">
              <a:solidFill>
                <a:srgbClr val="002060"/>
              </a:solidFill>
            </a:endParaRPr>
          </a:p>
          <a:p>
            <a:pPr algn="just" eaLnBrk="1" fontAlgn="auto" hangingPunct="1">
              <a:spcBef>
                <a:spcPts val="400"/>
              </a:spcBef>
              <a:spcAft>
                <a:spcPts val="0"/>
              </a:spcAft>
              <a:buFont typeface="Arial"/>
              <a:buChar char="-"/>
              <a:defRPr/>
            </a:pPr>
            <a:r>
              <a:rPr sz="1800" b="1" dirty="0" err="1" smtClean="0">
                <a:solidFill>
                  <a:srgbClr val="002060"/>
                </a:solidFill>
              </a:rPr>
              <a:t>współuczestniczy</a:t>
            </a:r>
            <a:r>
              <a:rPr sz="1800" b="1" dirty="0" smtClean="0">
                <a:solidFill>
                  <a:srgbClr val="002060"/>
                </a:solidFill>
              </a:rPr>
              <a:t> w </a:t>
            </a:r>
            <a:r>
              <a:rPr sz="1800" b="1" dirty="0" err="1" smtClean="0">
                <a:solidFill>
                  <a:srgbClr val="002060"/>
                </a:solidFill>
              </a:rPr>
              <a:t>realizacji</a:t>
            </a:r>
            <a:r>
              <a:rPr sz="1800" b="1" dirty="0" smtClean="0">
                <a:solidFill>
                  <a:srgbClr val="002060"/>
                </a:solidFill>
              </a:rPr>
              <a:t> </a:t>
            </a:r>
            <a:r>
              <a:rPr sz="1800" b="1" dirty="0" err="1" smtClean="0">
                <a:solidFill>
                  <a:srgbClr val="002060"/>
                </a:solidFill>
              </a:rPr>
              <a:t>projektu</a:t>
            </a:r>
            <a:r>
              <a:rPr sz="1800" dirty="0" smtClean="0">
                <a:solidFill>
                  <a:srgbClr val="002060"/>
                </a:solidFill>
              </a:rPr>
              <a:t> </a:t>
            </a:r>
            <a:r>
              <a:rPr sz="1800" dirty="0" err="1" smtClean="0">
                <a:solidFill>
                  <a:srgbClr val="002060"/>
                </a:solidFill>
              </a:rPr>
              <a:t>na</a:t>
            </a:r>
            <a:r>
              <a:rPr sz="1800" dirty="0" smtClean="0">
                <a:solidFill>
                  <a:srgbClr val="002060"/>
                </a:solidFill>
              </a:rPr>
              <a:t> </a:t>
            </a:r>
            <a:r>
              <a:rPr sz="1800" dirty="0" err="1" smtClean="0">
                <a:solidFill>
                  <a:srgbClr val="002060"/>
                </a:solidFill>
              </a:rPr>
              <a:t>wszystkich</a:t>
            </a:r>
            <a:r>
              <a:rPr sz="1800" dirty="0" smtClean="0">
                <a:solidFill>
                  <a:srgbClr val="002060"/>
                </a:solidFill>
              </a:rPr>
              <a:t> </a:t>
            </a:r>
            <a:r>
              <a:rPr sz="1800" dirty="0" err="1" smtClean="0">
                <a:solidFill>
                  <a:srgbClr val="002060"/>
                </a:solidFill>
              </a:rPr>
              <a:t>jego</a:t>
            </a:r>
            <a:r>
              <a:rPr sz="1800" dirty="0" smtClean="0">
                <a:solidFill>
                  <a:srgbClr val="002060"/>
                </a:solidFill>
              </a:rPr>
              <a:t> </a:t>
            </a:r>
            <a:r>
              <a:rPr sz="1800" dirty="0" err="1" smtClean="0">
                <a:solidFill>
                  <a:srgbClr val="002060"/>
                </a:solidFill>
              </a:rPr>
              <a:t>etapach</a:t>
            </a:r>
            <a:r>
              <a:rPr sz="1800" dirty="0" smtClean="0">
                <a:solidFill>
                  <a:srgbClr val="002060"/>
                </a:solidFill>
              </a:rPr>
              <a:t>, w </a:t>
            </a:r>
            <a:r>
              <a:rPr sz="1800" dirty="0" err="1" smtClean="0">
                <a:solidFill>
                  <a:srgbClr val="002060"/>
                </a:solidFill>
              </a:rPr>
              <a:t>zakresie</a:t>
            </a:r>
            <a:r>
              <a:rPr sz="1800" dirty="0" smtClean="0">
                <a:solidFill>
                  <a:srgbClr val="002060"/>
                </a:solidFill>
              </a:rPr>
              <a:t> </a:t>
            </a:r>
            <a:r>
              <a:rPr sz="1800" dirty="0" err="1" smtClean="0">
                <a:solidFill>
                  <a:srgbClr val="002060"/>
                </a:solidFill>
              </a:rPr>
              <a:t>merytorycznym</a:t>
            </a:r>
            <a:r>
              <a:rPr sz="1800" dirty="0" smtClean="0">
                <a:solidFill>
                  <a:srgbClr val="002060"/>
                </a:solidFill>
              </a:rPr>
              <a:t> </a:t>
            </a:r>
            <a:r>
              <a:rPr sz="1800" dirty="0" err="1" smtClean="0">
                <a:solidFill>
                  <a:srgbClr val="002060"/>
                </a:solidFill>
              </a:rPr>
              <a:t>oraz</a:t>
            </a:r>
            <a:r>
              <a:rPr sz="1800" dirty="0" smtClean="0">
                <a:solidFill>
                  <a:srgbClr val="002060"/>
                </a:solidFill>
              </a:rPr>
              <a:t> </a:t>
            </a:r>
            <a:r>
              <a:rPr sz="1800" dirty="0" err="1" smtClean="0">
                <a:solidFill>
                  <a:srgbClr val="002060"/>
                </a:solidFill>
              </a:rPr>
              <a:t>zarządzania</a:t>
            </a:r>
            <a:r>
              <a:rPr sz="1800" dirty="0" smtClean="0">
                <a:solidFill>
                  <a:srgbClr val="002060"/>
                </a:solidFill>
              </a:rPr>
              <a:t> </a:t>
            </a:r>
            <a:r>
              <a:rPr sz="1800" dirty="0" err="1" smtClean="0">
                <a:solidFill>
                  <a:srgbClr val="002060"/>
                </a:solidFill>
              </a:rPr>
              <a:t>projektem</a:t>
            </a:r>
            <a:endParaRPr sz="1800" dirty="0" smtClean="0">
              <a:solidFill>
                <a:srgbClr val="002060"/>
              </a:solidFill>
            </a:endParaRPr>
          </a:p>
          <a:p>
            <a:pPr algn="just" eaLnBrk="1" fontAlgn="auto" hangingPunct="1">
              <a:spcBef>
                <a:spcPts val="400"/>
              </a:spcBef>
              <a:spcAft>
                <a:spcPts val="0"/>
              </a:spcAft>
              <a:buFont typeface="Arial"/>
              <a:buChar char="-"/>
              <a:defRPr/>
            </a:pPr>
            <a:r>
              <a:rPr sz="1800" b="1" dirty="0" err="1" smtClean="0">
                <a:solidFill>
                  <a:srgbClr val="002060"/>
                </a:solidFill>
              </a:rPr>
              <a:t>wynosi</a:t>
            </a:r>
            <a:r>
              <a:rPr sz="1800" b="1" dirty="0" smtClean="0">
                <a:solidFill>
                  <a:srgbClr val="002060"/>
                </a:solidFill>
              </a:rPr>
              <a:t> </a:t>
            </a:r>
            <a:r>
              <a:rPr sz="1800" b="1" dirty="0" err="1" smtClean="0">
                <a:solidFill>
                  <a:srgbClr val="002060"/>
                </a:solidFill>
              </a:rPr>
              <a:t>korzyści</a:t>
            </a:r>
            <a:r>
              <a:rPr sz="1800" dirty="0" smtClean="0">
                <a:solidFill>
                  <a:srgbClr val="002060"/>
                </a:solidFill>
              </a:rPr>
              <a:t> </a:t>
            </a:r>
            <a:r>
              <a:rPr sz="1800" dirty="0" err="1" smtClean="0">
                <a:solidFill>
                  <a:srgbClr val="002060"/>
                </a:solidFill>
              </a:rPr>
              <a:t>ze</a:t>
            </a:r>
            <a:r>
              <a:rPr sz="1800" dirty="0" smtClean="0">
                <a:solidFill>
                  <a:srgbClr val="002060"/>
                </a:solidFill>
              </a:rPr>
              <a:t> </a:t>
            </a:r>
            <a:r>
              <a:rPr sz="1800" dirty="0" err="1" smtClean="0">
                <a:solidFill>
                  <a:srgbClr val="002060"/>
                </a:solidFill>
              </a:rPr>
              <a:t>współpracy</a:t>
            </a:r>
            <a:r>
              <a:rPr sz="1800" dirty="0" smtClean="0">
                <a:solidFill>
                  <a:srgbClr val="002060"/>
                </a:solidFill>
              </a:rPr>
              <a:t> </a:t>
            </a:r>
            <a:r>
              <a:rPr sz="1800" dirty="0" err="1" smtClean="0">
                <a:solidFill>
                  <a:srgbClr val="002060"/>
                </a:solidFill>
              </a:rPr>
              <a:t>oraz</a:t>
            </a:r>
            <a:r>
              <a:rPr sz="1800" dirty="0" smtClean="0">
                <a:solidFill>
                  <a:srgbClr val="002060"/>
                </a:solidFill>
              </a:rPr>
              <a:t> </a:t>
            </a:r>
            <a:r>
              <a:rPr sz="1800" dirty="0" err="1" smtClean="0">
                <a:solidFill>
                  <a:srgbClr val="002060"/>
                </a:solidFill>
              </a:rPr>
              <a:t>ponosi</a:t>
            </a:r>
            <a:r>
              <a:rPr sz="1800" dirty="0" smtClean="0">
                <a:solidFill>
                  <a:srgbClr val="002060"/>
                </a:solidFill>
              </a:rPr>
              <a:t> </a:t>
            </a:r>
            <a:r>
              <a:rPr sz="1800" b="1" dirty="0" err="1" smtClean="0">
                <a:solidFill>
                  <a:srgbClr val="002060"/>
                </a:solidFill>
              </a:rPr>
              <a:t>odpowiedzialność</a:t>
            </a:r>
            <a:endParaRPr sz="1800" b="1" dirty="0" smtClean="0">
              <a:solidFill>
                <a:srgbClr val="002060"/>
              </a:solidFill>
            </a:endParaRPr>
          </a:p>
          <a:p>
            <a:pPr eaLnBrk="1" fontAlgn="auto">
              <a:spcBef>
                <a:spcPts val="400"/>
              </a:spcBef>
              <a:spcAft>
                <a:spcPts val="0"/>
              </a:spcAft>
              <a:buFont typeface="Arial"/>
              <a:buNone/>
              <a:defRPr/>
            </a:pPr>
            <a:endParaRPr sz="800" b="1" u="sng" dirty="0" smtClean="0">
              <a:solidFill>
                <a:srgbClr val="FF0000"/>
              </a:solidFill>
            </a:endParaRPr>
          </a:p>
          <a:p>
            <a:pPr eaLnBrk="1" fontAlgn="auto">
              <a:spcBef>
                <a:spcPts val="400"/>
              </a:spcBef>
              <a:spcAft>
                <a:spcPts val="0"/>
              </a:spcAft>
              <a:buFont typeface="Arial"/>
              <a:buNone/>
              <a:defRPr/>
            </a:pPr>
            <a:endParaRPr sz="800" dirty="0" smtClean="0">
              <a:solidFill>
                <a:srgbClr val="FF0000"/>
              </a:solidFill>
            </a:endParaRPr>
          </a:p>
          <a:p>
            <a:pPr eaLnBrk="1" fontAlgn="auto">
              <a:spcBef>
                <a:spcPts val="400"/>
              </a:spcBef>
              <a:spcAft>
                <a:spcPts val="0"/>
              </a:spcAft>
              <a:buFont typeface="Arial"/>
              <a:buNone/>
              <a:defRPr/>
            </a:pPr>
            <a:r>
              <a:rPr sz="1800" b="1" u="sng" dirty="0" smtClean="0">
                <a:solidFill>
                  <a:srgbClr val="FF0000"/>
                </a:solidFill>
              </a:rPr>
              <a:t>PARTNERSTWO TO NIE PODWYKONAWSTWO!</a:t>
            </a:r>
          </a:p>
          <a:p>
            <a:pPr eaLnBrk="1" fontAlgn="auto">
              <a:spcBef>
                <a:spcPts val="400"/>
              </a:spcBef>
              <a:spcAft>
                <a:spcPts val="0"/>
              </a:spcAft>
              <a:buFont typeface="Arial"/>
              <a:buNone/>
              <a:defRPr/>
            </a:pPr>
            <a:endParaRPr sz="1600" dirty="0" smtClean="0"/>
          </a:p>
        </p:txBody>
      </p:sp>
      <p:grpSp>
        <p:nvGrpSpPr>
          <p:cNvPr id="9219" name="Grupa 3"/>
          <p:cNvGrpSpPr>
            <a:grpSpLocks/>
          </p:cNvGrpSpPr>
          <p:nvPr/>
        </p:nvGrpSpPr>
        <p:grpSpPr bwMode="auto">
          <a:xfrm>
            <a:off x="0" y="3141663"/>
            <a:ext cx="1897063" cy="2447925"/>
            <a:chOff x="0" y="3141658"/>
            <a:chExt cx="1897059" cy="2447921"/>
          </a:xfrm>
        </p:grpSpPr>
        <p:pic>
          <p:nvPicPr>
            <p:cNvPr id="9220" name="Picture 2" descr="http://us.123rf.com/400wm/400/400/evaners/evaners0812/evaners081200008/4033770-vector-przyk-adem-greckie-kolumny-jonowe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3141658"/>
              <a:ext cx="1897059" cy="24479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1" name="pole tekstowe 5"/>
            <p:cNvSpPr txBox="1">
              <a:spLocks noChangeArrowheads="1"/>
            </p:cNvSpPr>
            <p:nvPr/>
          </p:nvSpPr>
          <p:spPr bwMode="auto">
            <a:xfrm rot="16200000">
              <a:off x="36045" y="4185347"/>
              <a:ext cx="1835740" cy="900345"/>
            </a:xfrm>
            <a:prstGeom prst="rect">
              <a:avLst/>
            </a:prstGeom>
            <a:solidFill>
              <a:srgbClr val="4F6228"/>
            </a:solidFill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pl-PL" sz="2000" b="1" dirty="0">
                  <a:solidFill>
                    <a:srgbClr val="FFFFFF"/>
                  </a:solidFill>
                  <a:latin typeface="Calibri" pitchFamily="34" charset="0"/>
                </a:rPr>
                <a:t>PARTNERSTWO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3328</TotalTime>
  <Words>2775</Words>
  <Application>Microsoft Office PowerPoint</Application>
  <PresentationFormat>Pokaz na ekranie (4:3)</PresentationFormat>
  <Paragraphs>490</Paragraphs>
  <Slides>43</Slides>
  <Notes>6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43</vt:i4>
      </vt:variant>
    </vt:vector>
  </HeadingPairs>
  <TitlesOfParts>
    <vt:vector size="44" baseType="lpstr">
      <vt:lpstr>Motyw pakietu Office</vt:lpstr>
      <vt:lpstr>PROJEKTY WSPÓŁPRACY PONADNARODOWEJ  w ramach Programu Operacyjnego Kapitał Ludzki</vt:lpstr>
      <vt:lpstr>Sesja 1</vt:lpstr>
      <vt:lpstr>KRAJOWA INSTYTUCJA WSPOMAGAJĄCA – zadania (1)</vt:lpstr>
      <vt:lpstr>KRAJOWA INSTYTUCJA WSPOMAGAJĄCA – zadania (2)</vt:lpstr>
      <vt:lpstr>  DEFINICJA  PROJEKTU WSPÓŁPRACY  PONADNARODOWEJ  </vt:lpstr>
      <vt:lpstr>WYODRĘBNIONY PROJEKT WSPÓŁPRACY PONADNARODOWEJ</vt:lpstr>
      <vt:lpstr>PROJEKTY Z KOMPONENTEM PONADNARODOWYM</vt:lpstr>
      <vt:lpstr>FILARY   WSPÓŁPRACY PONADNARODOWEJ W RAMACH PO KL</vt:lpstr>
      <vt:lpstr>Slajd 9</vt:lpstr>
      <vt:lpstr>Slajd 10</vt:lpstr>
      <vt:lpstr>Slajd 11</vt:lpstr>
      <vt:lpstr>Slajd 12</vt:lpstr>
      <vt:lpstr>Slajd 13</vt:lpstr>
      <vt:lpstr>Slajd 14</vt:lpstr>
      <vt:lpstr> BAZA PROJEKTÓW „FISHING POOL” </vt:lpstr>
      <vt:lpstr> FISZKA PROJEKTOWA </vt:lpstr>
      <vt:lpstr>FISZKA PROJEKTOWA </vt:lpstr>
      <vt:lpstr>FISZKA PROJEKTOWA </vt:lpstr>
      <vt:lpstr>PONADNARODOWE FORA PARTNERSKIE</vt:lpstr>
      <vt:lpstr>MODELE A FORMY DZIAŁAŃ KWALIFIKOWALNYCH</vt:lpstr>
      <vt:lpstr>MODELE WSPÓŁPRACY PONADNARODOWEJ</vt:lpstr>
      <vt:lpstr>FORMY DZIAŁAŃ KWALIFIKOWALNYCH</vt:lpstr>
      <vt:lpstr>Slajd 23</vt:lpstr>
      <vt:lpstr>FORMY WSPÓŁPRACY PONADNARODOWEJ</vt:lpstr>
      <vt:lpstr>Sesja 2</vt:lpstr>
      <vt:lpstr>FINANSOWANIE WSPÓŁPRACY PONADNARODOWEJ</vt:lpstr>
      <vt:lpstr>FINANSOWANIE WSPÓŁPRACY PONADNARODOWEJ</vt:lpstr>
      <vt:lpstr>FINANSOWANIE WSPÓŁPRACY PONADNARODOWEJ</vt:lpstr>
      <vt:lpstr>FINANSOWANIE PARTNERA PONADNARODOWEGO</vt:lpstr>
      <vt:lpstr>FINANSOWANIE PARTNERA PONADNARODOWEGO</vt:lpstr>
      <vt:lpstr>FINANSOWANIE PARTNERA PONADNARODOWEGO</vt:lpstr>
      <vt:lpstr>FINANSOWANIE PARTNERA PONADNARODOWEGO</vt:lpstr>
      <vt:lpstr>FINANSOWANIE PARTNERA PONADNARODOWEGO</vt:lpstr>
      <vt:lpstr>FINANSOWANIE PARTNERA PONADNARODOWEGO</vt:lpstr>
      <vt:lpstr>WYMAGANE DOKUMENTY</vt:lpstr>
      <vt:lpstr>RYZYKO ZWIĄZANE ZE WSPÓŁPRACĄ PONADNARODOWĄ</vt:lpstr>
      <vt:lpstr>WAŻNE KWESTIE PRZY PRZYGOTOWANIU WNIOSKU O DOFINANSOWANIE</vt:lpstr>
      <vt:lpstr>WAŻNE KWESTIE PRZY PRZYGOTOWANIU WNIOSKU O DOFINANSOWANIE</vt:lpstr>
      <vt:lpstr>WAŻNE KWESTIE PRZY TWORZENIU UMOWY O WSPÓŁPRACY PONADNARODOWEJ</vt:lpstr>
      <vt:lpstr>PUBLIKACJE  KIW</vt:lpstr>
      <vt:lpstr>Sesja 3</vt:lpstr>
      <vt:lpstr>Zespół ds. Projektów Współpracy Ponadnarodowej</vt:lpstr>
      <vt:lpstr>Slajd 43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Magdalena Karczewska</dc:creator>
  <cp:lastModifiedBy>Małgorzata</cp:lastModifiedBy>
  <cp:revision>447</cp:revision>
  <dcterms:created xsi:type="dcterms:W3CDTF">2012-01-11T09:35:05Z</dcterms:created>
  <dcterms:modified xsi:type="dcterms:W3CDTF">2013-08-13T09:42:17Z</dcterms:modified>
</cp:coreProperties>
</file>